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17" r:id="rId29"/>
    <p:sldId id="318" r:id="rId30"/>
  </p:sldIdLst>
  <p:sldSz cx="10972800" cy="6172200"/>
  <p:notesSz cx="10972800" cy="6172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379" y="1004889"/>
            <a:ext cx="6557009" cy="223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1300" y="3181163"/>
            <a:ext cx="481012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Bosch Office Sans"/>
                <a:cs typeface="Bosch Office Sans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738CB4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Bosch Office Sans"/>
                <a:cs typeface="Bosch Office Sans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419606"/>
            <a:ext cx="4773168" cy="4073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419606"/>
            <a:ext cx="4773168" cy="4073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Bosch Office Sans"/>
                <a:cs typeface="Bosch Office Sans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4876" y="0"/>
            <a:ext cx="5484863" cy="610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84876" y="6105906"/>
            <a:ext cx="5484875" cy="64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26023" y="4975098"/>
            <a:ext cx="2613659" cy="1195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Bosch Office Sans"/>
                <a:cs typeface="Bosch Office Sans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Bosch Office Sans"/>
                <a:cs typeface="Bosch Office Sans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41136"/>
            <a:ext cx="10969752" cy="129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63980" y="5664708"/>
            <a:ext cx="860795" cy="184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300" y="196073"/>
            <a:ext cx="6138545" cy="83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0863" y="1366093"/>
            <a:ext cx="7466330" cy="3815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738CB4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8479" y="5645312"/>
            <a:ext cx="6930390" cy="215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5740146"/>
            <a:ext cx="2523744" cy="308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5900" y="5626884"/>
            <a:ext cx="24701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Bosch Office Sans"/>
                <a:cs typeface="Bosch Office Sans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58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61.jp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45.jpg"/><Relationship Id="rId7" Type="http://schemas.openxmlformats.org/officeDocument/2006/relationships/image" Target="../media/image67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jpg"/><Relationship Id="rId9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75.jpg"/><Relationship Id="rId3" Type="http://schemas.openxmlformats.org/officeDocument/2006/relationships/image" Target="../media/image2.png"/><Relationship Id="rId7" Type="http://schemas.openxmlformats.org/officeDocument/2006/relationships/image" Target="../media/image64.jpg"/><Relationship Id="rId12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g"/><Relationship Id="rId11" Type="http://schemas.openxmlformats.org/officeDocument/2006/relationships/image" Target="../media/image73.jpg"/><Relationship Id="rId5" Type="http://schemas.openxmlformats.org/officeDocument/2006/relationships/image" Target="../media/image70.jpg"/><Relationship Id="rId10" Type="http://schemas.openxmlformats.org/officeDocument/2006/relationships/image" Target="../media/image72.jpg"/><Relationship Id="rId4" Type="http://schemas.openxmlformats.org/officeDocument/2006/relationships/image" Target="../media/image45.jpg"/><Relationship Id="rId9" Type="http://schemas.openxmlformats.org/officeDocument/2006/relationships/image" Target="../media/image7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1.jpg"/><Relationship Id="rId10" Type="http://schemas.openxmlformats.org/officeDocument/2006/relationships/image" Target="../media/image18.png"/><Relationship Id="rId4" Type="http://schemas.openxmlformats.org/officeDocument/2006/relationships/image" Target="../media/image10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jpg"/><Relationship Id="rId7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4876" y="0"/>
            <a:ext cx="5484863" cy="610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4876" y="6105906"/>
            <a:ext cx="5484875" cy="64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6023" y="4975098"/>
            <a:ext cx="2613659" cy="1195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4140" y="1530794"/>
            <a:ext cx="3291840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GRL </a:t>
            </a:r>
            <a:r>
              <a:rPr sz="4000" b="1" dirty="0">
                <a:solidFill>
                  <a:srgbClr val="FFFFFF"/>
                </a:solidFill>
                <a:latin typeface="Bosch Office Sans"/>
                <a:cs typeface="Bosch Office Sans"/>
              </a:rPr>
              <a:t>600</a:t>
            </a:r>
            <a:r>
              <a:rPr sz="4000" b="1" spc="-14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CHV</a:t>
            </a:r>
            <a:endParaRPr sz="4000">
              <a:latin typeface="Bosch Office Sans"/>
              <a:cs typeface="Bosch Office Sans"/>
            </a:endParaRPr>
          </a:p>
          <a:p>
            <a:pPr marL="12700">
              <a:lnSpc>
                <a:spcPts val="4560"/>
              </a:lnSpc>
            </a:pPr>
            <a:r>
              <a:rPr sz="4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Professional</a:t>
            </a:r>
            <a:endParaRPr sz="4000">
              <a:latin typeface="Bosch Office Sans"/>
              <a:cs typeface="Bosch Office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494155" cy="617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78118"/>
              </p:ext>
            </p:extLst>
          </p:nvPr>
        </p:nvGraphicFramePr>
        <p:xfrm>
          <a:off x="214629" y="3558279"/>
          <a:ext cx="4191635" cy="1932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769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Max pracovní dosah s </a:t>
                      </a:r>
                      <a:r>
                        <a:rPr sz="1000" spc="-5" dirty="0" smtClean="0">
                          <a:latin typeface="Bosch Office Sans"/>
                          <a:cs typeface="Bosch Office Sans"/>
                        </a:rPr>
                        <a:t>GRL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600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CHV</a:t>
                      </a:r>
                      <a:r>
                        <a:rPr sz="1000" spc="-90" dirty="0">
                          <a:latin typeface="Bosch Office Sans"/>
                          <a:cs typeface="Bosch Office Sans"/>
                        </a:rPr>
                        <a:t> 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300</a:t>
                      </a:r>
                      <a:r>
                        <a:rPr sz="1000" spc="-2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67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Přesnost příjmu laseru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– </a:t>
                      </a: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Velmi jemný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±0.5</a:t>
                      </a:r>
                      <a:r>
                        <a:rPr sz="1000" spc="-2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5" dirty="0">
                          <a:latin typeface="Bosch Office Sans"/>
                          <a:cs typeface="Bosch Office Sans"/>
                        </a:rPr>
                        <a:t>mm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67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15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–</a:t>
                      </a:r>
                      <a:r>
                        <a:rPr sz="1000" spc="-1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lang="cs-CZ" sz="1000" spc="0" dirty="0" smtClean="0">
                          <a:latin typeface="Bosch Office Sans"/>
                          <a:cs typeface="Bosch Office Sans"/>
                        </a:rPr>
                        <a:t>Jemný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73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215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±1</a:t>
                      </a:r>
                      <a:r>
                        <a:rPr sz="1000" spc="-20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5" dirty="0">
                          <a:latin typeface="Bosch Office Sans"/>
                          <a:cs typeface="Bosch Office Sans"/>
                        </a:rPr>
                        <a:t>mm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73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3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–</a:t>
                      </a:r>
                      <a:r>
                        <a:rPr sz="1000" spc="-1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Střední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±2</a:t>
                      </a:r>
                      <a:r>
                        <a:rPr sz="1000" spc="-20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5" dirty="0">
                          <a:latin typeface="Bosch Office Sans"/>
                          <a:cs typeface="Bosch Office Sans"/>
                        </a:rPr>
                        <a:t>mm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–</a:t>
                      </a:r>
                      <a:r>
                        <a:rPr sz="1000" spc="-1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lang="cs-CZ" sz="1000" dirty="0" smtClean="0">
                          <a:latin typeface="Bosch Office Sans"/>
                          <a:cs typeface="Bosch Office Sans"/>
                        </a:rPr>
                        <a:t>Hrubý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±5</a:t>
                      </a:r>
                      <a:r>
                        <a:rPr sz="1000" spc="-20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5" dirty="0">
                          <a:latin typeface="Bosch Office Sans"/>
                          <a:cs typeface="Bosch Office Sans"/>
                        </a:rPr>
                        <a:t>mm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– </a:t>
                      </a: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Velmi hrubý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±10</a:t>
                      </a:r>
                      <a:r>
                        <a:rPr sz="1000" spc="-2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5" dirty="0">
                          <a:latin typeface="Bosch Office Sans"/>
                          <a:cs typeface="Bosch Office Sans"/>
                        </a:rPr>
                        <a:t>mm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67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Napájení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2 × 1.5 V LR6</a:t>
                      </a:r>
                      <a:r>
                        <a:rPr sz="1000" spc="-114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(AA)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8255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Průměrná doba chodu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50</a:t>
                      </a:r>
                      <a:r>
                        <a:rPr sz="1000" spc="-20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h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825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dirty="0" smtClean="0">
                          <a:latin typeface="Bosch Office Sans"/>
                          <a:cs typeface="Bosch Office Sans"/>
                        </a:rPr>
                        <a:t>Hmotnost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0.38</a:t>
                      </a:r>
                      <a:r>
                        <a:rPr sz="1000" spc="-3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kg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825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Třída</a:t>
                      </a:r>
                      <a:r>
                        <a:rPr lang="cs-CZ" sz="1000" spc="-5" baseline="0" dirty="0" smtClean="0">
                          <a:latin typeface="Bosch Office Sans"/>
                          <a:cs typeface="Bosch Office Sans"/>
                        </a:rPr>
                        <a:t> krytí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IP</a:t>
                      </a:r>
                      <a:r>
                        <a:rPr sz="1000" spc="-1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67</a:t>
                      </a: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1454" y="3394073"/>
            <a:ext cx="16173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latin typeface="Bosch Office Sans"/>
                <a:cs typeface="Bosch Office Sans"/>
              </a:rPr>
              <a:t>Technické parametry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6138545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dirty="0" smtClean="0">
                <a:solidFill>
                  <a:srgbClr val="003B6A"/>
                </a:solidFill>
              </a:rPr>
              <a:t>LR </a:t>
            </a:r>
            <a:r>
              <a:rPr dirty="0">
                <a:solidFill>
                  <a:srgbClr val="003B6A"/>
                </a:solidFill>
              </a:rPr>
              <a:t>60</a:t>
            </a:r>
            <a:r>
              <a:rPr spc="-20" dirty="0">
                <a:solidFill>
                  <a:srgbClr val="003B6A"/>
                </a:solidFill>
              </a:rPr>
              <a:t> </a:t>
            </a:r>
            <a:r>
              <a:rPr lang="cs-CZ" spc="-20" dirty="0" smtClean="0">
                <a:solidFill>
                  <a:srgbClr val="003B6A"/>
                </a:solidFill>
              </a:rPr>
              <a:t>SPECIFIKACE</a:t>
            </a:r>
            <a:endParaRPr spc="-20" dirty="0">
              <a:solidFill>
                <a:srgbClr val="003B6A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599" y="862535"/>
            <a:ext cx="4663440" cy="4441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cs-CZ" sz="2000" b="1" u="heavy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Vlastnosti a výhody</a:t>
            </a:r>
            <a:endParaRPr lang="cs-CZ" sz="20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131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Robustní design s pohodlným a praktických úchopem</a:t>
            </a:r>
            <a:endParaRPr sz="14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84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Krytí proti prachu a vodě IP67</a:t>
            </a:r>
            <a:endParaRPr sz="14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125 mm přijímací plocha pro kvalitní a přesný </a:t>
            </a:r>
            <a:r>
              <a:rPr lang="cs-CZ" sz="1400" spc="-5" dirty="0" err="1" smtClean="0">
                <a:latin typeface="Bosch Office Sans"/>
                <a:cs typeface="Bosch Office Sans"/>
              </a:rPr>
              <a:t>přijem</a:t>
            </a:r>
            <a:r>
              <a:rPr lang="cs-CZ" sz="1400" spc="-5" dirty="0" smtClean="0">
                <a:latin typeface="Bosch Office Sans"/>
                <a:cs typeface="Bosch Office Sans"/>
              </a:rPr>
              <a:t> </a:t>
            </a:r>
            <a:endParaRPr sz="14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spc="-5" dirty="0" smtClean="0">
                <a:latin typeface="Bosch Office Sans"/>
                <a:cs typeface="Bosch Office Sans"/>
              </a:rPr>
              <a:t>LED</a:t>
            </a:r>
            <a:r>
              <a:rPr lang="cs-CZ" sz="1400" spc="-5" dirty="0" smtClean="0">
                <a:latin typeface="Bosch Office Sans"/>
                <a:cs typeface="Bosch Office Sans"/>
              </a:rPr>
              <a:t> diody</a:t>
            </a:r>
            <a:r>
              <a:rPr sz="1400" spc="-5" dirty="0" smtClean="0">
                <a:latin typeface="Bosch Office Sans"/>
                <a:cs typeface="Bosch Office Sans"/>
              </a:rPr>
              <a:t> </a:t>
            </a:r>
            <a:r>
              <a:rPr lang="cs-CZ" sz="1400" spc="-5" dirty="0" smtClean="0">
                <a:latin typeface="Bosch Office Sans"/>
                <a:cs typeface="Bosch Office Sans"/>
              </a:rPr>
              <a:t>pro jednoduché použití</a:t>
            </a:r>
            <a:r>
              <a:rPr sz="1400" spc="-5" dirty="0" smtClean="0">
                <a:latin typeface="Bosch Office Sans"/>
                <a:cs typeface="Bosch Office Sans"/>
              </a:rPr>
              <a:t> </a:t>
            </a:r>
            <a:r>
              <a:rPr lang="cs-CZ" sz="1400" spc="-5" dirty="0" smtClean="0">
                <a:latin typeface="Bosch Office Sans"/>
                <a:cs typeface="Bosch Office Sans"/>
              </a:rPr>
              <a:t>v třech různých barvách</a:t>
            </a:r>
            <a:endParaRPr sz="14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Oboustranný </a:t>
            </a:r>
            <a:r>
              <a:rPr sz="1400" spc="-5" dirty="0" smtClean="0">
                <a:latin typeface="Bosch Office Sans"/>
                <a:cs typeface="Bosch Office Sans"/>
              </a:rPr>
              <a:t>LCD</a:t>
            </a:r>
            <a:r>
              <a:rPr sz="1400" spc="35" dirty="0" smtClean="0">
                <a:latin typeface="Bosch Office Sans"/>
                <a:cs typeface="Bosch Office Sans"/>
              </a:rPr>
              <a:t> </a:t>
            </a:r>
            <a:r>
              <a:rPr sz="1400" spc="-10" dirty="0">
                <a:latin typeface="Bosch Office Sans"/>
                <a:cs typeface="Bosch Office Sans"/>
              </a:rPr>
              <a:t>display</a:t>
            </a:r>
            <a:endParaRPr sz="14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10" dirty="0" smtClean="0">
                <a:latin typeface="Bosch Office Sans"/>
                <a:cs typeface="Bosch Office Sans"/>
              </a:rPr>
              <a:t>Možnost měření v mm a v palcích</a:t>
            </a:r>
            <a:endParaRPr sz="1400" dirty="0">
              <a:latin typeface="Bosch Office Sans"/>
              <a:cs typeface="Bosch Office Sans"/>
            </a:endParaRPr>
          </a:p>
          <a:p>
            <a:pPr marL="298450" marR="253365" indent="-285750">
              <a:lnSpc>
                <a:spcPct val="150000"/>
              </a:lnSpc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Magnety a hák pro pohodlné a bezpečné připevnění přístroje na různé předměty a místa</a:t>
            </a:r>
            <a:endParaRPr sz="1400" dirty="0">
              <a:latin typeface="Bosch Office Sans"/>
              <a:cs typeface="Bosch Office Sans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Libelka pře přesnější ustavení přijímače</a:t>
            </a:r>
            <a:endParaRPr sz="1400" dirty="0">
              <a:latin typeface="Bosch Office Sans"/>
              <a:cs typeface="Bosch Office Sans"/>
            </a:endParaRPr>
          </a:p>
          <a:p>
            <a:pPr marL="297815" marR="118745" indent="-285750">
              <a:lnSpc>
                <a:spcPct val="150000"/>
              </a:lnSpc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400" spc="-5" dirty="0" smtClean="0">
                <a:latin typeface="Bosch Office Sans"/>
                <a:cs typeface="Bosch Office Sans"/>
              </a:rPr>
              <a:t>Komunikace s GRL 600 CHV pro snadnou kalibraci</a:t>
            </a:r>
            <a:r>
              <a:rPr sz="1400" spc="-5" dirty="0" smtClean="0">
                <a:latin typeface="Bosch Office Sans"/>
                <a:cs typeface="Bosch Office Sans"/>
              </a:rPr>
              <a:t> </a:t>
            </a:r>
            <a:r>
              <a:rPr sz="1400" spc="-5" dirty="0">
                <a:latin typeface="Bosch Office Sans"/>
                <a:cs typeface="Bosch Office Sans"/>
              </a:rPr>
              <a:t>(uCAL), </a:t>
            </a:r>
            <a:r>
              <a:rPr lang="cs-CZ" sz="1400" spc="-5" dirty="0" smtClean="0">
                <a:latin typeface="Bosch Office Sans"/>
                <a:cs typeface="Bosch Office Sans"/>
              </a:rPr>
              <a:t>středová značka a indikátor stavu akumulátoru GRL 600 CHV</a:t>
            </a:r>
            <a:endParaRPr sz="1400" dirty="0">
              <a:latin typeface="Bosch Office Sans"/>
              <a:cs typeface="Bosch Office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5516" y="1191149"/>
            <a:ext cx="1990747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Model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:</a:t>
            </a:r>
            <a:r>
              <a:rPr sz="1400" b="1" spc="-5" dirty="0">
                <a:latin typeface="Bosch Office Sans"/>
                <a:cs typeface="Bosch Office Sans"/>
              </a:rPr>
              <a:t> </a:t>
            </a:r>
            <a:r>
              <a:rPr sz="1100" spc="-5" dirty="0">
                <a:latin typeface="Bosch Office Sans"/>
                <a:cs typeface="Bosch Office Sans"/>
              </a:rPr>
              <a:t>LR</a:t>
            </a:r>
            <a:r>
              <a:rPr sz="1100" spc="-55" dirty="0">
                <a:latin typeface="Bosch Office Sans"/>
                <a:cs typeface="Bosch Office Sans"/>
              </a:rPr>
              <a:t> </a:t>
            </a:r>
            <a:r>
              <a:rPr sz="1100" spc="-5" dirty="0" smtClean="0">
                <a:latin typeface="Bosch Office Sans"/>
                <a:cs typeface="Bosch Office Sans"/>
              </a:rPr>
              <a:t>60</a:t>
            </a:r>
            <a:r>
              <a:rPr lang="cs-CZ" sz="1100" spc="-5" dirty="0" smtClean="0">
                <a:latin typeface="Bosch Office Sans"/>
                <a:cs typeface="Bosch Office Sans"/>
              </a:rPr>
              <a:t> (součástí dodávky je i držák přijímače)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1589" y="1086612"/>
            <a:ext cx="953261" cy="222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884" y="1081278"/>
            <a:ext cx="957071" cy="2234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1509" y="2039112"/>
            <a:ext cx="1106423" cy="141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5900" y="5626884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Bosch Office Sans"/>
                <a:cs typeface="Bosch Office Sans"/>
              </a:rPr>
              <a:t>10</a:t>
            </a:fld>
            <a:endParaRPr sz="1200">
              <a:latin typeface="Bosch Office Sans"/>
              <a:cs typeface="Bosch Office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4140" y="2079435"/>
            <a:ext cx="38008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4000" dirty="0" smtClean="0">
                <a:solidFill>
                  <a:srgbClr val="FFFFFF"/>
                </a:solidFill>
              </a:rPr>
              <a:t>PROČ BOSCH?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494155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460583"/>
            <a:ext cx="8049259" cy="2816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80010" indent="-251460" algn="just">
              <a:lnSpc>
                <a:spcPct val="100000"/>
              </a:lnSpc>
              <a:spcBef>
                <a:spcPts val="100"/>
              </a:spcBef>
            </a:pPr>
            <a:r>
              <a:rPr lang="cs-CZ" dirty="0" smtClean="0">
                <a:latin typeface="Wingdings 3"/>
              </a:rPr>
              <a:t> </a:t>
            </a:r>
            <a:r>
              <a:rPr lang="cs-CZ" dirty="0" smtClean="0">
                <a:latin typeface="Bosch Office Sans" pitchFamily="2" charset="0"/>
              </a:rPr>
              <a:t>Robustní </a:t>
            </a:r>
            <a:r>
              <a:rPr lang="cs-CZ" dirty="0">
                <a:latin typeface="Bosch Office Sans" pitchFamily="2" charset="0"/>
              </a:rPr>
              <a:t>konstrukce s ochranou proti překlopení stativu 2m a krytím IP68 proti prachu a vodě včetně prostoru pro baterie - pro vysoce flexibilní práci ve špatných povětrnostních </a:t>
            </a:r>
            <a:r>
              <a:rPr lang="cs-CZ" dirty="0" smtClean="0">
                <a:latin typeface="Bosch Office Sans" pitchFamily="2" charset="0"/>
              </a:rPr>
              <a:t>podmínkách</a:t>
            </a:r>
            <a:endParaRPr lang="cs-CZ" dirty="0">
              <a:latin typeface="Bosch Office Sans" pitchFamily="2" charset="0"/>
            </a:endParaRPr>
          </a:p>
          <a:p>
            <a:pPr marL="264160" marR="80010" indent="-251460" algn="just">
              <a:lnSpc>
                <a:spcPct val="100000"/>
              </a:lnSpc>
              <a:spcBef>
                <a:spcPts val="100"/>
              </a:spcBef>
            </a:pPr>
            <a:endParaRPr lang="cs-CZ" dirty="0">
              <a:latin typeface="Bosch Office Sans" pitchFamily="2" charset="0"/>
            </a:endParaRPr>
          </a:p>
          <a:p>
            <a:pPr marL="264160" marR="80010" indent="-251460" algn="just">
              <a:lnSpc>
                <a:spcPct val="100000"/>
              </a:lnSpc>
              <a:spcBef>
                <a:spcPts val="100"/>
              </a:spcBef>
            </a:pPr>
            <a:r>
              <a:rPr lang="cs-CZ" dirty="0">
                <a:latin typeface="Bosch Office Sans" pitchFamily="2" charset="0"/>
              </a:rPr>
              <a:t> </a:t>
            </a:r>
            <a:r>
              <a:rPr lang="cs-CZ" dirty="0" smtClean="0">
                <a:latin typeface="Bosch Office Sans" pitchFamily="2" charset="0"/>
              </a:rPr>
              <a:t>   Ovládání přístroje </a:t>
            </a:r>
            <a:r>
              <a:rPr lang="cs-CZ" dirty="0">
                <a:latin typeface="Bosch Office Sans" pitchFamily="2" charset="0"/>
              </a:rPr>
              <a:t>je intuitivní díky jeho </a:t>
            </a:r>
            <a:r>
              <a:rPr lang="cs-CZ" dirty="0" smtClean="0">
                <a:latin typeface="Bosch Office Sans" pitchFamily="2" charset="0"/>
              </a:rPr>
              <a:t>displeji </a:t>
            </a:r>
            <a:r>
              <a:rPr lang="cs-CZ" dirty="0">
                <a:latin typeface="Bosch Office Sans" pitchFamily="2" charset="0"/>
              </a:rPr>
              <a:t>a přístupu k aplikaci </a:t>
            </a:r>
            <a:r>
              <a:rPr lang="cs-CZ" dirty="0" err="1">
                <a:latin typeface="Bosch Office Sans" pitchFamily="2" charset="0"/>
              </a:rPr>
              <a:t>Leveling</a:t>
            </a:r>
            <a:r>
              <a:rPr lang="cs-CZ" dirty="0">
                <a:latin typeface="Bosch Office Sans" pitchFamily="2" charset="0"/>
              </a:rPr>
              <a:t> </a:t>
            </a:r>
            <a:r>
              <a:rPr lang="cs-CZ" dirty="0" err="1">
                <a:latin typeface="Bosch Office Sans" pitchFamily="2" charset="0"/>
              </a:rPr>
              <a:t>Remote</a:t>
            </a:r>
            <a:r>
              <a:rPr lang="cs-CZ" dirty="0">
                <a:latin typeface="Bosch Office Sans" pitchFamily="2" charset="0"/>
              </a:rPr>
              <a:t>, která vizualizuje všechny funkce včetně nastavení duálního sklonu a šetří drahocenný </a:t>
            </a:r>
            <a:r>
              <a:rPr lang="cs-CZ" dirty="0" smtClean="0">
                <a:latin typeface="Bosch Office Sans" pitchFamily="2" charset="0"/>
              </a:rPr>
              <a:t>čas</a:t>
            </a:r>
          </a:p>
          <a:p>
            <a:pPr marL="264160" marR="40005" indent="-251460">
              <a:lnSpc>
                <a:spcPct val="100000"/>
              </a:lnSpc>
            </a:pPr>
            <a:endParaRPr sz="1850" dirty="0">
              <a:latin typeface="Bosch Office Sans" pitchFamily="2" charset="0"/>
              <a:cs typeface="Bosch Office Sans"/>
            </a:endParaRPr>
          </a:p>
          <a:p>
            <a:pPr marL="264160" marR="5080" indent="-251460">
              <a:lnSpc>
                <a:spcPct val="100000"/>
              </a:lnSpc>
            </a:pPr>
            <a:r>
              <a:rPr lang="cs-CZ" dirty="0">
                <a:latin typeface="Bosch Office Sans" pitchFamily="2" charset="0"/>
              </a:rPr>
              <a:t> </a:t>
            </a:r>
            <a:r>
              <a:rPr lang="cs-CZ" dirty="0" smtClean="0">
                <a:latin typeface="Bosch Office Sans" pitchFamily="2" charset="0"/>
              </a:rPr>
              <a:t>  Tento </a:t>
            </a:r>
            <a:r>
              <a:rPr lang="cs-CZ" dirty="0">
                <a:latin typeface="Bosch Office Sans" pitchFamily="2" charset="0"/>
              </a:rPr>
              <a:t>vysoce přesný rotační laser má dlouhou životnost jak s </a:t>
            </a:r>
            <a:r>
              <a:rPr lang="cs-CZ" dirty="0" smtClean="0">
                <a:latin typeface="Bosch Office Sans" pitchFamily="2" charset="0"/>
              </a:rPr>
              <a:t>systémem akumulátorů </a:t>
            </a:r>
            <a:r>
              <a:rPr lang="cs-CZ" dirty="0">
                <a:latin typeface="Bosch Office Sans" pitchFamily="2" charset="0"/>
              </a:rPr>
              <a:t>18V, tak s alkalickými bateriemi - pro nepřetržitou práci</a:t>
            </a:r>
            <a:endParaRPr sz="1800" dirty="0">
              <a:latin typeface="Bosch Office Sans" pitchFamily="2" charset="0"/>
              <a:cs typeface="Bosch Office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60998" y="85313"/>
            <a:ext cx="936217" cy="81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1307" y="2500122"/>
            <a:ext cx="720089" cy="72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1307" y="1388364"/>
            <a:ext cx="720089" cy="72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1307" y="3611118"/>
            <a:ext cx="720089" cy="72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767070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5" dirty="0" smtClean="0">
                <a:solidFill>
                  <a:srgbClr val="003B6A"/>
                </a:solidFill>
              </a:rPr>
              <a:t>UŽIVATELSKÉ </a:t>
            </a:r>
            <a:r>
              <a:rPr lang="cs-CZ" spc="-5" dirty="0" smtClean="0">
                <a:solidFill>
                  <a:srgbClr val="003B6A"/>
                </a:solidFill>
              </a:rPr>
              <a:t>VÝHODY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900" y="5626884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Bosch Office Sans"/>
                <a:cs typeface="Bosch Office Sans"/>
              </a:rPr>
              <a:t>12</a:t>
            </a:fld>
            <a:endParaRPr sz="1200">
              <a:latin typeface="Bosch Office Sans"/>
              <a:cs typeface="Bosch Office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599" y="1466393"/>
            <a:ext cx="7806055" cy="3129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spc="-5" dirty="0" smtClean="0">
                <a:latin typeface="Bosch Office Sans"/>
                <a:cs typeface="Bosch Office Sans"/>
              </a:rPr>
              <a:t>První přístroj Bosch s dvojím nastavením sklonu</a:t>
            </a:r>
            <a:endParaRPr sz="18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800" dirty="0" smtClean="0">
                <a:latin typeface="Bosch Office Sans"/>
                <a:cs typeface="Bosch Office Sans"/>
              </a:rPr>
              <a:t>První přístroj Bosch MT s výměnným akumulátorem v systému 18V</a:t>
            </a:r>
            <a:r>
              <a:rPr sz="1800" dirty="0" smtClean="0">
                <a:latin typeface="Bosch Office Sans"/>
                <a:cs typeface="Bosch Office Sans"/>
              </a:rPr>
              <a:t>. </a:t>
            </a:r>
            <a:r>
              <a:rPr lang="cs-CZ" sz="1800" dirty="0" smtClean="0">
                <a:latin typeface="Bosch Office Sans"/>
                <a:cs typeface="Bosch Office Sans"/>
              </a:rPr>
              <a:t>Další přístroj v tomto systému s vysokým výkonem</a:t>
            </a:r>
            <a:r>
              <a:rPr sz="1800" spc="-5" dirty="0" smtClean="0">
                <a:latin typeface="Bosch Office Sans"/>
                <a:cs typeface="Bosch Office Sans"/>
              </a:rPr>
              <a:t>.</a:t>
            </a:r>
            <a:endParaRPr sz="18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cs-CZ" sz="1800" dirty="0" smtClean="0">
                <a:latin typeface="Bosch Office Sans"/>
                <a:cs typeface="Bosch Office Sans"/>
              </a:rPr>
              <a:t>Jediný přístroj na trhu, který má krytí IP68 včetně akumulátoru</a:t>
            </a:r>
            <a:endParaRPr sz="18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cs-CZ" dirty="0">
                <a:latin typeface="Bosch Office Sans" pitchFamily="2" charset="0"/>
              </a:rPr>
              <a:t>Snadná a rychlá kalibrace </a:t>
            </a:r>
            <a:r>
              <a:rPr lang="cs-CZ" dirty="0" smtClean="0">
                <a:latin typeface="Bosch Office Sans" pitchFamily="2" charset="0"/>
              </a:rPr>
              <a:t>s úsporou času a dalších nákladů</a:t>
            </a:r>
            <a:endParaRPr sz="1800" dirty="0">
              <a:latin typeface="Bosch Office Sans" pitchFamily="2" charset="0"/>
              <a:cs typeface="Bosch Office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859" y="1405890"/>
            <a:ext cx="720089" cy="720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3300984"/>
            <a:ext cx="720089" cy="722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126" y="4234434"/>
            <a:ext cx="705970" cy="381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14916" y="0"/>
            <a:ext cx="1354835" cy="958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2296668"/>
            <a:ext cx="712469" cy="711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767070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5" dirty="0" smtClean="0">
                <a:solidFill>
                  <a:srgbClr val="003B6A"/>
                </a:solidFill>
              </a:rPr>
              <a:t>PRODEJNÍ </a:t>
            </a:r>
            <a:r>
              <a:rPr lang="cs-CZ" spc="-5" dirty="0" smtClean="0">
                <a:solidFill>
                  <a:srgbClr val="003B6A"/>
                </a:solidFill>
              </a:rPr>
              <a:t>ARGUMETNY</a:t>
            </a:r>
            <a:endParaRPr spc="-40" dirty="0">
              <a:solidFill>
                <a:srgbClr val="003B6A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900" y="5626884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Bosch Office Sans"/>
                <a:cs typeface="Bosch Office Sans"/>
              </a:rPr>
              <a:t>13</a:t>
            </a:fld>
            <a:endParaRPr sz="1200">
              <a:latin typeface="Bosch Office Sans"/>
              <a:cs typeface="Bosch Office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4140" y="1530794"/>
            <a:ext cx="3364865" cy="209608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lang="cs-CZ" sz="4000" spc="-5" dirty="0" smtClean="0">
                <a:solidFill>
                  <a:srgbClr val="FFFFFF"/>
                </a:solidFill>
              </a:rPr>
              <a:t>APLIKACE</a:t>
            </a:r>
            <a:br>
              <a:rPr lang="cs-CZ" sz="4000" spc="-5" dirty="0" smtClean="0">
                <a:solidFill>
                  <a:srgbClr val="FFFFFF"/>
                </a:solidFill>
              </a:rPr>
            </a:br>
            <a:r>
              <a:rPr sz="4000" spc="-5" dirty="0" smtClean="0">
                <a:solidFill>
                  <a:srgbClr val="FFFFFF"/>
                </a:solidFill>
              </a:rPr>
              <a:t>LEVELLING  </a:t>
            </a:r>
            <a:r>
              <a:rPr sz="4000" spc="-5" dirty="0">
                <a:solidFill>
                  <a:srgbClr val="FFFFFF"/>
                </a:solidFill>
              </a:rPr>
              <a:t>REMOTE</a:t>
            </a:r>
            <a:r>
              <a:rPr sz="4000" spc="-22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APP</a:t>
            </a:r>
            <a:endParaRPr sz="4000" dirty="0"/>
          </a:p>
          <a:p>
            <a:pPr marL="2286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solidFill>
                  <a:srgbClr val="FF0000"/>
                </a:solidFill>
              </a:rPr>
              <a:t>GRL </a:t>
            </a:r>
            <a:r>
              <a:rPr sz="2000" spc="-5" dirty="0">
                <a:solidFill>
                  <a:srgbClr val="FF0000"/>
                </a:solidFill>
              </a:rPr>
              <a:t>600 CHV</a:t>
            </a:r>
            <a:r>
              <a:rPr sz="2000" spc="-60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EXTENSION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494155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02" y="1414752"/>
            <a:ext cx="10364470" cy="35522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sz="1800" spc="45" dirty="0" smtClean="0">
                <a:latin typeface="Bosch Office Sans"/>
                <a:cs typeface="Bosch Office Sans"/>
              </a:rPr>
              <a:t> </a:t>
            </a:r>
            <a:r>
              <a:rPr sz="1800" spc="-5" dirty="0">
                <a:latin typeface="Bosch Office Sans"/>
                <a:cs typeface="Bosch Office Sans"/>
              </a:rPr>
              <a:t>Bosch Levelling Remote </a:t>
            </a:r>
            <a:r>
              <a:rPr lang="cs-CZ" spc="-5" dirty="0" err="1" smtClean="0">
                <a:latin typeface="Bosch Office Sans"/>
                <a:cs typeface="Bosch Office Sans"/>
              </a:rPr>
              <a:t>App</a:t>
            </a:r>
            <a:r>
              <a:rPr sz="1800" spc="-5" dirty="0" smtClean="0">
                <a:latin typeface="Bosch Office Sans"/>
                <a:cs typeface="Bosch Office Sans"/>
              </a:rPr>
              <a:t> </a:t>
            </a:r>
            <a:r>
              <a:rPr lang="cs-CZ" dirty="0" smtClean="0">
                <a:latin typeface="Bosch Office Sans"/>
                <a:cs typeface="Bosch Office Sans"/>
              </a:rPr>
              <a:t>je aplikace pro dálkové ovládání</a:t>
            </a:r>
            <a:r>
              <a:rPr sz="1800" b="1" dirty="0" smtClean="0">
                <a:latin typeface="Bosch Office Sans"/>
                <a:cs typeface="Bosch Office Sans"/>
              </a:rPr>
              <a:t> </a:t>
            </a:r>
            <a:r>
              <a:rPr lang="cs-CZ" sz="1800" b="1" dirty="0" smtClean="0">
                <a:latin typeface="Bosch Office Sans"/>
                <a:cs typeface="Bosch Office Sans"/>
              </a:rPr>
              <a:t>pro</a:t>
            </a:r>
            <a:r>
              <a:rPr sz="1800" dirty="0" smtClean="0">
                <a:latin typeface="Bosch Office Sans"/>
                <a:cs typeface="Bosch Office Sans"/>
              </a:rPr>
              <a:t> </a:t>
            </a:r>
            <a:r>
              <a:rPr lang="cs-CZ" sz="1800" b="1" dirty="0" smtClean="0">
                <a:latin typeface="Bosch Office Sans"/>
                <a:cs typeface="Bosch Office Sans"/>
              </a:rPr>
              <a:t>interiérové</a:t>
            </a:r>
            <a:r>
              <a:rPr sz="1800" b="1" spc="-5" dirty="0" smtClean="0">
                <a:latin typeface="Bosch Office Sans"/>
                <a:cs typeface="Bosch Office Sans"/>
              </a:rPr>
              <a:t> a </a:t>
            </a:r>
            <a:r>
              <a:rPr lang="cs-CZ" sz="1800" b="1" spc="-5" dirty="0" smtClean="0">
                <a:latin typeface="Bosch Office Sans"/>
                <a:cs typeface="Bosch Office Sans"/>
              </a:rPr>
              <a:t>exteriérové</a:t>
            </a:r>
            <a:r>
              <a:rPr sz="1800" b="1" spc="-5" dirty="0" smtClean="0">
                <a:latin typeface="Bosch Office Sans"/>
                <a:cs typeface="Bosch Office Sans"/>
              </a:rPr>
              <a:t> </a:t>
            </a:r>
            <a:r>
              <a:rPr lang="cs-CZ" sz="1800" b="1" spc="-5" dirty="0" smtClean="0">
                <a:latin typeface="Bosch Office Sans"/>
                <a:cs typeface="Bosch Office Sans"/>
              </a:rPr>
              <a:t>nivelační přístroje</a:t>
            </a:r>
            <a:r>
              <a:rPr sz="1800" spc="-5" dirty="0" smtClean="0">
                <a:latin typeface="Bosch Office Sans"/>
                <a:cs typeface="Bosch Office Sans"/>
              </a:rPr>
              <a:t>.</a:t>
            </a:r>
            <a:endParaRPr sz="18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spc="15" dirty="0" smtClean="0">
                <a:latin typeface="Wingdings 3"/>
                <a:cs typeface="Wingdings 3"/>
              </a:rPr>
              <a:t></a:t>
            </a:r>
            <a:r>
              <a:rPr lang="cs-CZ" sz="1800" spc="15" dirty="0" smtClean="0">
                <a:latin typeface="Bosch Office Sans"/>
                <a:cs typeface="Bosch Office Sans"/>
              </a:rPr>
              <a:t>Podporuje přístroje </a:t>
            </a:r>
            <a:r>
              <a:rPr sz="1800" dirty="0" smtClean="0">
                <a:latin typeface="Bosch Office Sans"/>
                <a:cs typeface="Bosch Office Sans"/>
              </a:rPr>
              <a:t>GCL </a:t>
            </a:r>
            <a:r>
              <a:rPr sz="1800" spc="-5" dirty="0">
                <a:latin typeface="Bosch Office Sans"/>
                <a:cs typeface="Bosch Office Sans"/>
              </a:rPr>
              <a:t>2-50 </a:t>
            </a:r>
            <a:r>
              <a:rPr sz="1800" dirty="0">
                <a:latin typeface="Bosch Office Sans"/>
                <a:cs typeface="Bosch Office Sans"/>
              </a:rPr>
              <a:t>C(G) </a:t>
            </a:r>
            <a:r>
              <a:rPr sz="1800" spc="-5" dirty="0">
                <a:latin typeface="Bosch Office Sans"/>
                <a:cs typeface="Bosch Office Sans"/>
              </a:rPr>
              <a:t>Professional (04/17), </a:t>
            </a:r>
            <a:r>
              <a:rPr sz="1800" dirty="0">
                <a:latin typeface="Bosch Office Sans"/>
                <a:cs typeface="Bosch Office Sans"/>
              </a:rPr>
              <a:t>GLL </a:t>
            </a:r>
            <a:r>
              <a:rPr sz="1800" spc="-5" dirty="0">
                <a:latin typeface="Bosch Office Sans"/>
                <a:cs typeface="Bosch Office Sans"/>
              </a:rPr>
              <a:t>3-80 </a:t>
            </a:r>
            <a:r>
              <a:rPr sz="1800" dirty="0">
                <a:latin typeface="Bosch Office Sans"/>
                <a:cs typeface="Bosch Office Sans"/>
              </a:rPr>
              <a:t>C(G) </a:t>
            </a:r>
            <a:r>
              <a:rPr sz="1800" spc="-5" dirty="0">
                <a:latin typeface="Bosch Office Sans"/>
                <a:cs typeface="Bosch Office Sans"/>
              </a:rPr>
              <a:t>Professional (10/17)</a:t>
            </a:r>
            <a:r>
              <a:rPr sz="1800" spc="-175" dirty="0">
                <a:latin typeface="Bosch Office Sans"/>
                <a:cs typeface="Bosch Office Sans"/>
              </a:rPr>
              <a:t> </a:t>
            </a:r>
            <a:r>
              <a:rPr sz="1800" dirty="0" smtClean="0">
                <a:latin typeface="Bosch Office Sans"/>
                <a:cs typeface="Bosch Office Sans"/>
              </a:rPr>
              <a:t>a</a:t>
            </a:r>
            <a:endParaRPr sz="1800" dirty="0">
              <a:latin typeface="Bosch Office Sans"/>
              <a:cs typeface="Bosch Office Sans"/>
            </a:endParaRPr>
          </a:p>
          <a:p>
            <a:pPr marL="241300">
              <a:lnSpc>
                <a:spcPct val="100000"/>
              </a:lnSpc>
            </a:pPr>
            <a:r>
              <a:rPr sz="1800" b="1" spc="-5" dirty="0">
                <a:latin typeface="Bosch Office Sans"/>
                <a:cs typeface="Bosch Office Sans"/>
              </a:rPr>
              <a:t>GRL </a:t>
            </a:r>
            <a:r>
              <a:rPr sz="1800" b="1" dirty="0">
                <a:latin typeface="Bosch Office Sans"/>
                <a:cs typeface="Bosch Office Sans"/>
              </a:rPr>
              <a:t>600 CHV </a:t>
            </a:r>
            <a:r>
              <a:rPr lang="cs-CZ" sz="1800" b="1" dirty="0" smtClean="0">
                <a:latin typeface="Bosch Office Sans"/>
                <a:cs typeface="Bosch Office Sans"/>
              </a:rPr>
              <a:t>od </a:t>
            </a:r>
            <a:r>
              <a:rPr sz="1800" b="1" dirty="0" smtClean="0">
                <a:latin typeface="Bosch Office Sans"/>
                <a:cs typeface="Bosch Office Sans"/>
              </a:rPr>
              <a:t>02/2020</a:t>
            </a:r>
            <a:r>
              <a:rPr sz="1800" dirty="0">
                <a:latin typeface="Bosch Office Sans"/>
                <a:cs typeface="Bosch Office Sans"/>
              </a:rPr>
              <a:t>.</a:t>
            </a: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</a:pPr>
            <a:r>
              <a:rPr sz="1800" spc="65" dirty="0" smtClean="0">
                <a:latin typeface="Wingdings 3"/>
                <a:cs typeface="Wingdings 3"/>
              </a:rPr>
              <a:t></a:t>
            </a:r>
            <a:r>
              <a:rPr lang="cs-CZ" sz="1800" spc="65" dirty="0" smtClean="0">
                <a:latin typeface="Bosch Office Sans"/>
                <a:cs typeface="Bosch Office Sans"/>
              </a:rPr>
              <a:t>Jedná se o mobilní řešení pro uživatele, kteří chtějí ovládat přístroj na dálku a mít přehled o funkcích a stavu zařízení</a:t>
            </a:r>
            <a:r>
              <a:rPr sz="1800" spc="-5" dirty="0" smtClean="0">
                <a:latin typeface="Bosch Office Sans"/>
                <a:cs typeface="Bosch Office Sans"/>
              </a:rPr>
              <a:t>.</a:t>
            </a:r>
            <a:endParaRPr sz="18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sz="1800" spc="-5" dirty="0" smtClean="0">
                <a:latin typeface="Bosch Office Sans"/>
                <a:cs typeface="Bosch Office Sans"/>
              </a:rPr>
              <a:t>Bosch </a:t>
            </a:r>
            <a:r>
              <a:rPr sz="1800" spc="-5" dirty="0">
                <a:latin typeface="Bosch Office Sans"/>
                <a:cs typeface="Bosch Office Sans"/>
              </a:rPr>
              <a:t>Levelling Remote</a:t>
            </a:r>
            <a:r>
              <a:rPr sz="1800" spc="-185" dirty="0">
                <a:latin typeface="Bosch Office Sans"/>
                <a:cs typeface="Bosch Office Sans"/>
              </a:rPr>
              <a:t> </a:t>
            </a:r>
            <a:r>
              <a:rPr sz="1800" spc="-5" dirty="0">
                <a:latin typeface="Bosch Office Sans"/>
                <a:cs typeface="Bosch Office Sans"/>
              </a:rPr>
              <a:t>App</a:t>
            </a:r>
            <a:endParaRPr sz="1800" dirty="0">
              <a:latin typeface="Bosch Office Sans"/>
              <a:cs typeface="Bosch Office Sans"/>
            </a:endParaRPr>
          </a:p>
          <a:p>
            <a:pPr marL="267970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Je k dispozici pro </a:t>
            </a:r>
            <a:r>
              <a:rPr sz="1600" b="1" spc="-5" dirty="0" smtClean="0">
                <a:latin typeface="Bosch Office Sans"/>
                <a:cs typeface="Bosch Office Sans"/>
              </a:rPr>
              <a:t>iOS </a:t>
            </a:r>
            <a:r>
              <a:rPr sz="1600" b="1" dirty="0">
                <a:latin typeface="Bosch Office Sans"/>
                <a:cs typeface="Bosch Office Sans"/>
              </a:rPr>
              <a:t>and </a:t>
            </a:r>
            <a:r>
              <a:rPr sz="1600" b="1" spc="-5" dirty="0">
                <a:latin typeface="Bosch Office Sans"/>
                <a:cs typeface="Bosch Office Sans"/>
              </a:rPr>
              <a:t>Android smartphones </a:t>
            </a:r>
            <a:r>
              <a:rPr sz="1600" spc="-5" dirty="0" smtClean="0">
                <a:latin typeface="Bosch Office Sans"/>
                <a:cs typeface="Bosch Office Sans"/>
              </a:rPr>
              <a:t>(</a:t>
            </a:r>
            <a:r>
              <a:rPr lang="cs-CZ" sz="1600" spc="-5" dirty="0" smtClean="0">
                <a:latin typeface="Bosch Office Sans"/>
                <a:cs typeface="Bosch Office Sans"/>
              </a:rPr>
              <a:t>ne tablety</a:t>
            </a:r>
            <a:r>
              <a:rPr sz="1600" spc="-5" dirty="0" smtClean="0">
                <a:latin typeface="Bosch Office Sans"/>
                <a:cs typeface="Bosch Office Sans"/>
              </a:rPr>
              <a:t>)</a:t>
            </a:r>
            <a:endParaRPr sz="1600" dirty="0">
              <a:latin typeface="Bosch Office Sans"/>
              <a:cs typeface="Bosch Office Sans"/>
            </a:endParaRPr>
          </a:p>
          <a:p>
            <a:pPr marL="26797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Ke stažení od </a:t>
            </a:r>
            <a:r>
              <a:rPr sz="1600" spc="-5" dirty="0" smtClean="0">
                <a:latin typeface="Bosch Office Sans"/>
                <a:cs typeface="Bosch Office Sans"/>
              </a:rPr>
              <a:t>04/17 </a:t>
            </a:r>
            <a:r>
              <a:rPr lang="cs-CZ" sz="1600" spc="-5" dirty="0" smtClean="0">
                <a:latin typeface="Bosch Office Sans"/>
                <a:cs typeface="Bosch Office Sans"/>
              </a:rPr>
              <a:t>na</a:t>
            </a:r>
            <a:r>
              <a:rPr sz="1600" spc="-5" dirty="0" smtClean="0">
                <a:latin typeface="Bosch Office Sans"/>
                <a:cs typeface="Bosch Office Sans"/>
              </a:rPr>
              <a:t> </a:t>
            </a:r>
            <a:r>
              <a:rPr sz="1600" spc="-5" dirty="0">
                <a:latin typeface="Bosch Office Sans"/>
                <a:cs typeface="Bosch Office Sans"/>
              </a:rPr>
              <a:t>Apple App Store </a:t>
            </a:r>
            <a:r>
              <a:rPr sz="1600" dirty="0">
                <a:latin typeface="Bosch Office Sans"/>
                <a:cs typeface="Bosch Office Sans"/>
              </a:rPr>
              <a:t>&amp; </a:t>
            </a:r>
            <a:r>
              <a:rPr sz="1600" spc="-5" dirty="0">
                <a:latin typeface="Bosch Office Sans"/>
                <a:cs typeface="Bosch Office Sans"/>
              </a:rPr>
              <a:t>Google Play </a:t>
            </a:r>
            <a:r>
              <a:rPr sz="1600" spc="-5" dirty="0" smtClean="0">
                <a:latin typeface="Bosch Office Sans"/>
                <a:cs typeface="Bosch Office Sans"/>
              </a:rPr>
              <a:t>Store, </a:t>
            </a:r>
            <a:r>
              <a:rPr lang="cs-CZ" sz="1600" spc="-5" dirty="0" smtClean="0">
                <a:latin typeface="Bosch Office Sans"/>
                <a:cs typeface="Bosch Office Sans"/>
              </a:rPr>
              <a:t>podporuje</a:t>
            </a:r>
            <a:r>
              <a:rPr lang="cs-CZ" sz="1600" dirty="0">
                <a:latin typeface="Bosch Office Sans"/>
                <a:cs typeface="Bosch Office Sans"/>
              </a:rPr>
              <a:t> </a:t>
            </a:r>
            <a:r>
              <a:rPr sz="1600" b="1" dirty="0" smtClean="0">
                <a:latin typeface="Bosch Office Sans"/>
                <a:cs typeface="Bosch Office Sans"/>
              </a:rPr>
              <a:t>GRL </a:t>
            </a:r>
            <a:r>
              <a:rPr sz="1600" b="1" dirty="0">
                <a:latin typeface="Bosch Office Sans"/>
                <a:cs typeface="Bosch Office Sans"/>
              </a:rPr>
              <a:t>600 </a:t>
            </a:r>
            <a:r>
              <a:rPr sz="1600" b="1" spc="-5" dirty="0">
                <a:latin typeface="Bosch Office Sans"/>
                <a:cs typeface="Bosch Office Sans"/>
              </a:rPr>
              <a:t>CHV </a:t>
            </a:r>
            <a:r>
              <a:rPr lang="cs-CZ" sz="1600" b="1" spc="-5" dirty="0" smtClean="0">
                <a:latin typeface="Bosch Office Sans"/>
                <a:cs typeface="Bosch Office Sans"/>
              </a:rPr>
              <a:t>od</a:t>
            </a:r>
            <a:r>
              <a:rPr sz="1600" b="1" spc="-55" dirty="0" smtClean="0">
                <a:latin typeface="Bosch Office Sans"/>
                <a:cs typeface="Bosch Office Sans"/>
              </a:rPr>
              <a:t> </a:t>
            </a:r>
            <a:r>
              <a:rPr sz="1600" b="1" spc="-5" dirty="0">
                <a:latin typeface="Bosch Office Sans"/>
                <a:cs typeface="Bosch Office Sans"/>
              </a:rPr>
              <a:t>02/2020</a:t>
            </a:r>
            <a:endParaRPr sz="1600" dirty="0">
              <a:latin typeface="Bosch Office Sans"/>
              <a:cs typeface="Bosch Office Sans"/>
            </a:endParaRPr>
          </a:p>
          <a:p>
            <a:pPr marL="26733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Podpora 38 jazyků</a:t>
            </a:r>
            <a:endParaRPr sz="1600" dirty="0">
              <a:latin typeface="Bosch Office Sans"/>
              <a:cs typeface="Bosch Office Sans"/>
            </a:endParaRPr>
          </a:p>
          <a:p>
            <a:pPr marL="26733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Aplikace je zdarma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0602" y="140970"/>
            <a:ext cx="644651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76073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5" dirty="0" smtClean="0">
                <a:solidFill>
                  <a:srgbClr val="003B6A"/>
                </a:solidFill>
              </a:rPr>
              <a:t>APLIKACE </a:t>
            </a:r>
            <a:r>
              <a:rPr lang="cs-CZ" spc="-5" dirty="0" smtClean="0">
                <a:solidFill>
                  <a:srgbClr val="003B6A"/>
                </a:solidFill>
              </a:rPr>
              <a:t>L</a:t>
            </a:r>
            <a:r>
              <a:rPr spc="-5" dirty="0" smtClean="0">
                <a:solidFill>
                  <a:srgbClr val="003B6A"/>
                </a:solidFill>
              </a:rPr>
              <a:t>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</a:t>
            </a:r>
            <a:r>
              <a:rPr spc="-70" dirty="0">
                <a:solidFill>
                  <a:srgbClr val="003B6A"/>
                </a:solidFill>
              </a:rPr>
              <a:t> </a:t>
            </a:r>
            <a:r>
              <a:rPr lang="cs-CZ" spc="-5" dirty="0" smtClean="0">
                <a:solidFill>
                  <a:srgbClr val="003B6A"/>
                </a:solidFill>
              </a:rPr>
              <a:t>ÚVOD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02" y="1405258"/>
            <a:ext cx="10316210" cy="308481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Wingdings 3"/>
                <a:cs typeface="Wingdings 3"/>
              </a:rPr>
              <a:t>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cs-CZ" b="1" spc="-5" dirty="0" smtClean="0">
                <a:latin typeface="Bosch Office Sans"/>
                <a:cs typeface="Times New Roman"/>
              </a:rPr>
              <a:t>Vysoká produktivita</a:t>
            </a:r>
            <a:endParaRPr sz="1800" dirty="0">
              <a:latin typeface="Bosch Office Sans"/>
              <a:cs typeface="Bosch Office Sans"/>
            </a:endParaRPr>
          </a:p>
          <a:p>
            <a:pPr marL="267335">
              <a:lnSpc>
                <a:spcPct val="100000"/>
              </a:lnSpc>
              <a:spcBef>
                <a:spcPts val="600"/>
              </a:spcBef>
              <a:tabLst>
                <a:tab pos="610235" algn="l"/>
              </a:tabLst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lang="cs-CZ" sz="1600" spc="-20" dirty="0" smtClean="0">
                <a:latin typeface="Bosch Office Sans"/>
                <a:cs typeface="Bosch Office Sans"/>
              </a:rPr>
              <a:t>Úspora času díky rychlému nastavení přístroje GRL</a:t>
            </a:r>
            <a:endParaRPr sz="16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</a:pPr>
            <a:endParaRPr sz="18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dirty="0">
                <a:latin typeface="Wingdings 3"/>
                <a:cs typeface="Wingdings 3"/>
              </a:rPr>
              <a:t>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cs-CZ" sz="1800" b="1" spc="-5" dirty="0" smtClean="0">
                <a:latin typeface="Bosch Office Sans"/>
                <a:cs typeface="Bosch Office Sans"/>
              </a:rPr>
              <a:t>Vyšší pohodlí</a:t>
            </a:r>
            <a:endParaRPr sz="1800" dirty="0">
              <a:latin typeface="Bosch Office Sans"/>
              <a:cs typeface="Bosch Office Sans"/>
            </a:endParaRPr>
          </a:p>
          <a:p>
            <a:pPr marL="610235" marR="5080" indent="-342900">
              <a:lnSpc>
                <a:spcPct val="100000"/>
              </a:lnSpc>
              <a:spcBef>
                <a:spcPts val="600"/>
              </a:spcBef>
              <a:tabLst>
                <a:tab pos="610235" algn="l"/>
              </a:tabLst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lang="cs-CZ" sz="1600" spc="-5" dirty="0" smtClean="0">
                <a:latin typeface="Bosch Office Sans"/>
                <a:cs typeface="Bosch Office Sans"/>
              </a:rPr>
              <a:t>Zjednodušuje činnost na staveništi, zejména při práci v jedné osobě nebo na těžko přístupných a vzdálených místech</a:t>
            </a:r>
            <a:endParaRPr sz="16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</a:pPr>
            <a:endParaRPr sz="18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dirty="0">
                <a:latin typeface="Wingdings 3"/>
                <a:cs typeface="Wingdings 3"/>
              </a:rPr>
              <a:t>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cs-CZ" sz="1800" b="1" spc="-5" dirty="0" smtClean="0">
                <a:latin typeface="Bosch Office Sans"/>
                <a:cs typeface="Bosch Office Sans"/>
              </a:rPr>
              <a:t>Vyšší kvalita</a:t>
            </a:r>
            <a:endParaRPr sz="1800" dirty="0">
              <a:latin typeface="Bosch Office Sans"/>
              <a:cs typeface="Bosch Office Sans"/>
            </a:endParaRPr>
          </a:p>
          <a:p>
            <a:pPr marL="267335">
              <a:lnSpc>
                <a:spcPct val="100000"/>
              </a:lnSpc>
              <a:spcBef>
                <a:spcPts val="600"/>
              </a:spcBef>
              <a:tabLst>
                <a:tab pos="610235" algn="l"/>
              </a:tabLst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dirty="0" smtClean="0">
                <a:latin typeface="Bosch Office Sans"/>
                <a:cs typeface="Bosch Office Sans"/>
              </a:rPr>
              <a:t>N</a:t>
            </a:r>
            <a:r>
              <a:rPr lang="cs-CZ" sz="1600" dirty="0" err="1" smtClean="0">
                <a:latin typeface="Bosch Office Sans"/>
                <a:cs typeface="Bosch Office Sans"/>
              </a:rPr>
              <a:t>ehrozí</a:t>
            </a:r>
            <a:r>
              <a:rPr lang="cs-CZ" sz="1600" dirty="0" smtClean="0">
                <a:latin typeface="Bosch Office Sans"/>
                <a:cs typeface="Bosch Office Sans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riziko náhodného posunutí přístroje, protože vše je kontrolováno pomocí aplikace 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0602" y="140970"/>
            <a:ext cx="644651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81407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spc="-5" dirty="0" smtClean="0">
                <a:solidFill>
                  <a:srgbClr val="003B6A"/>
                </a:solidFill>
              </a:rPr>
              <a:t>LEVELLING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5" dirty="0" smtClean="0">
                <a:solidFill>
                  <a:srgbClr val="003B6A"/>
                </a:solidFill>
              </a:rPr>
              <a:t>UŽIVATELSKÉ VÝHODY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50602" y="140970"/>
            <a:ext cx="644651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788035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 smtClean="0"/>
              <a:t>CHV</a:t>
            </a:r>
            <a:endParaRPr spc="-30" dirty="0"/>
          </a:p>
          <a:p>
            <a:pPr marL="12700">
              <a:lnSpc>
                <a:spcPts val="3190"/>
              </a:lnSpc>
            </a:pPr>
            <a:r>
              <a:rPr spc="-5" dirty="0">
                <a:solidFill>
                  <a:srgbClr val="003B6A"/>
                </a:solidFill>
              </a:rPr>
              <a:t>LEVELLING 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5" dirty="0" smtClean="0">
                <a:solidFill>
                  <a:srgbClr val="003B6A"/>
                </a:solidFill>
              </a:rPr>
              <a:t>PŘEHLED FUNKCÍ</a:t>
            </a:r>
            <a:endParaRPr spc="-10" dirty="0">
              <a:solidFill>
                <a:srgbClr val="003B6A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4379" y="1794511"/>
            <a:ext cx="1906523" cy="338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80351" y="1274445"/>
            <a:ext cx="2249170" cy="1149033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lang="cs-CZ" sz="1200" b="1" spc="-10" dirty="0" smtClean="0">
                <a:latin typeface="Calibri"/>
                <a:cs typeface="Calibri"/>
              </a:rPr>
              <a:t>Interaktivní stavový řádek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10" dirty="0">
                <a:latin typeface="Calibri"/>
                <a:cs typeface="Calibri"/>
              </a:rPr>
              <a:t>Sweep </a:t>
            </a:r>
            <a:r>
              <a:rPr sz="1200" spc="-5" dirty="0">
                <a:latin typeface="Calibri"/>
                <a:cs typeface="Calibri"/>
              </a:rPr>
              <a:t>Mode </a:t>
            </a:r>
            <a:r>
              <a:rPr sz="1200" dirty="0">
                <a:latin typeface="Calibri"/>
                <a:cs typeface="Calibri"/>
              </a:rPr>
              <a:t>/ </a:t>
            </a:r>
            <a:r>
              <a:rPr sz="1200" spc="-5" dirty="0">
                <a:latin typeface="Calibri"/>
                <a:cs typeface="Calibri"/>
              </a:rPr>
              <a:t>Mask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Mode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ADS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5" dirty="0" smtClean="0">
                <a:latin typeface="Calibri"/>
                <a:cs typeface="Calibri"/>
              </a:rPr>
              <a:t>Otáčky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Bluetooth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lang="cs-CZ" sz="1200" spc="-10" dirty="0" smtClean="0">
                <a:latin typeface="Calibri"/>
                <a:cs typeface="Calibri"/>
              </a:rPr>
              <a:t>připojení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10" dirty="0" smtClean="0">
                <a:latin typeface="Calibri"/>
                <a:cs typeface="Calibri"/>
              </a:rPr>
              <a:t>Stav baterie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7560" y="2130552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4063" y="209244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4425" y="1759839"/>
            <a:ext cx="2247900" cy="1511935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latin typeface="Calibri"/>
                <a:cs typeface="Calibri"/>
              </a:rPr>
              <a:t>Rotary </a:t>
            </a:r>
            <a:r>
              <a:rPr sz="1200" b="1" dirty="0">
                <a:latin typeface="Calibri"/>
                <a:cs typeface="Calibri"/>
              </a:rPr>
              <a:t>Laser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Control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dirty="0" smtClean="0">
                <a:latin typeface="Calibri"/>
                <a:cs typeface="Calibri"/>
              </a:rPr>
              <a:t>Režim spánku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ADS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5" dirty="0" smtClean="0">
                <a:latin typeface="Calibri"/>
                <a:cs typeface="Calibri"/>
              </a:rPr>
              <a:t>Nastavení sklonu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Mask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lang="cs-CZ" sz="1200" spc="-5" dirty="0" smtClean="0">
                <a:latin typeface="Calibri"/>
                <a:cs typeface="Calibri"/>
              </a:rPr>
              <a:t>režim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5" dirty="0" smtClean="0">
                <a:latin typeface="Calibri"/>
                <a:cs typeface="Calibri"/>
              </a:rPr>
              <a:t>Otáčky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10" dirty="0" smtClean="0">
                <a:latin typeface="Calibri"/>
                <a:cs typeface="Calibri"/>
              </a:rPr>
              <a:t>Nastavení vymezení úhlu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5" dirty="0" smtClean="0">
                <a:latin typeface="Calibri"/>
                <a:cs typeface="Calibri"/>
              </a:rPr>
              <a:t>Nastavení olovnice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1944" y="2603754"/>
            <a:ext cx="968375" cy="4445"/>
          </a:xfrm>
          <a:custGeom>
            <a:avLst/>
            <a:gdLst/>
            <a:ahLst/>
            <a:cxnLst/>
            <a:rect l="l" t="t" r="r" b="b"/>
            <a:pathLst>
              <a:path w="968375" h="4444">
                <a:moveTo>
                  <a:pt x="0" y="0"/>
                </a:moveTo>
                <a:lnTo>
                  <a:pt x="968349" y="3937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7429" y="2569535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7" y="0"/>
                </a:moveTo>
                <a:lnTo>
                  <a:pt x="0" y="76200"/>
                </a:lnTo>
                <a:lnTo>
                  <a:pt x="76365" y="38417"/>
                </a:lnTo>
                <a:lnTo>
                  <a:pt x="31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4425" y="3358515"/>
            <a:ext cx="2247900" cy="573234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Zámek ovládání</a:t>
            </a:r>
            <a:endParaRPr sz="1200" dirty="0">
              <a:latin typeface="Calibri"/>
              <a:cs typeface="Calibri"/>
            </a:endParaRPr>
          </a:p>
          <a:p>
            <a:pPr marL="90805" marR="205104">
              <a:lnSpc>
                <a:spcPct val="100000"/>
              </a:lnSpc>
            </a:pPr>
            <a:r>
              <a:rPr lang="cs-CZ" sz="1200" spc="-5" dirty="0" smtClean="0">
                <a:latin typeface="Calibri"/>
                <a:cs typeface="Calibri"/>
              </a:rPr>
              <a:t>Uzamčení/ odemčení ovládání na přístroji GRL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61944" y="3425952"/>
            <a:ext cx="968375" cy="0"/>
          </a:xfrm>
          <a:custGeom>
            <a:avLst/>
            <a:gdLst/>
            <a:ahLst/>
            <a:cxnLst/>
            <a:rect l="l" t="t" r="r" b="b"/>
            <a:pathLst>
              <a:path w="968375">
                <a:moveTo>
                  <a:pt x="0" y="0"/>
                </a:moveTo>
                <a:lnTo>
                  <a:pt x="968349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7592" y="338784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4425" y="4052697"/>
            <a:ext cx="2247900" cy="975907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Nastavení aplikace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5" dirty="0" smtClean="0">
                <a:latin typeface="Calibri"/>
                <a:cs typeface="Calibri"/>
              </a:rPr>
              <a:t>Jazyk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5" dirty="0">
                <a:latin typeface="Calibri"/>
                <a:cs typeface="Calibri"/>
              </a:rPr>
              <a:t>Imprint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5" dirty="0" smtClean="0">
                <a:latin typeface="Calibri"/>
                <a:cs typeface="Calibri"/>
              </a:rPr>
              <a:t>Kontakt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sz="1200" spc="-5" dirty="0" err="1" smtClean="0">
                <a:latin typeface="Calibri"/>
                <a:cs typeface="Calibri"/>
              </a:rPr>
              <a:t>Lic</a:t>
            </a:r>
            <a:r>
              <a:rPr lang="cs-CZ" sz="1200" spc="-5" dirty="0" err="1" smtClean="0">
                <a:latin typeface="Calibri"/>
                <a:cs typeface="Calibri"/>
              </a:rPr>
              <a:t>enční</a:t>
            </a:r>
            <a:r>
              <a:rPr lang="cs-CZ" sz="1200" spc="-5" dirty="0" smtClean="0">
                <a:latin typeface="Calibri"/>
                <a:cs typeface="Calibri"/>
              </a:rPr>
              <a:t> </a:t>
            </a:r>
            <a:r>
              <a:rPr lang="cs-CZ" sz="1200" spc="-5" dirty="0" err="1" smtClean="0">
                <a:latin typeface="Calibri"/>
                <a:cs typeface="Calibri"/>
              </a:rPr>
              <a:t>info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1944" y="4285488"/>
            <a:ext cx="968375" cy="4445"/>
          </a:xfrm>
          <a:custGeom>
            <a:avLst/>
            <a:gdLst/>
            <a:ahLst/>
            <a:cxnLst/>
            <a:rect l="l" t="t" r="r" b="b"/>
            <a:pathLst>
              <a:path w="968375" h="4445">
                <a:moveTo>
                  <a:pt x="0" y="0"/>
                </a:moveTo>
                <a:lnTo>
                  <a:pt x="968349" y="3937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7429" y="4251269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7" y="0"/>
                </a:moveTo>
                <a:lnTo>
                  <a:pt x="0" y="76200"/>
                </a:lnTo>
                <a:lnTo>
                  <a:pt x="76365" y="38417"/>
                </a:lnTo>
                <a:lnTo>
                  <a:pt x="31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0351" y="3289172"/>
            <a:ext cx="2249170" cy="219932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200" b="1" spc="-5" dirty="0" err="1" smtClean="0">
                <a:latin typeface="Calibri"/>
                <a:cs typeface="Calibri"/>
              </a:rPr>
              <a:t>Produ</a:t>
            </a:r>
            <a:r>
              <a:rPr lang="cs-CZ" sz="1200" b="1" spc="-5" dirty="0" err="1" smtClean="0">
                <a:latin typeface="Calibri"/>
                <a:cs typeface="Calibri"/>
              </a:rPr>
              <a:t>ktové</a:t>
            </a:r>
            <a:r>
              <a:rPr sz="1200" b="1" spc="10" dirty="0" smtClean="0">
                <a:latin typeface="Calibri"/>
                <a:cs typeface="Calibri"/>
              </a:rPr>
              <a:t> </a:t>
            </a:r>
            <a:r>
              <a:rPr lang="cs-CZ" sz="1200" b="1" spc="10" dirty="0" smtClean="0">
                <a:latin typeface="Calibri"/>
                <a:cs typeface="Calibri"/>
              </a:rPr>
              <a:t>v</a:t>
            </a:r>
            <a:r>
              <a:rPr sz="1200" b="1" spc="-5" dirty="0" err="1" smtClean="0">
                <a:latin typeface="Calibri"/>
                <a:cs typeface="Calibri"/>
              </a:rPr>
              <a:t>ideo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87560" y="3430523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4063" y="339242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80351" y="3960495"/>
            <a:ext cx="2249170" cy="423834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25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Pomoc</a:t>
            </a:r>
            <a:endParaRPr sz="1200" dirty="0">
              <a:latin typeface="Calibri"/>
              <a:cs typeface="Calibri"/>
            </a:endParaRPr>
          </a:p>
          <a:p>
            <a:pPr marL="262255" indent="-172085">
              <a:lnSpc>
                <a:spcPct val="100000"/>
              </a:lnSpc>
              <a:buFont typeface="Wingdings"/>
              <a:buChar char=""/>
              <a:tabLst>
                <a:tab pos="262890" algn="l"/>
              </a:tabLst>
            </a:pPr>
            <a:r>
              <a:rPr lang="cs-CZ" sz="1200" spc="-30" dirty="0" smtClean="0">
                <a:latin typeface="Calibri"/>
                <a:cs typeface="Calibri"/>
              </a:rPr>
              <a:t>Otázky a odpovědi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87560" y="4224528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24063" y="41864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380351" y="2554605"/>
            <a:ext cx="2249170" cy="405239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200" b="1" spc="-5" dirty="0">
                <a:latin typeface="Calibri"/>
                <a:cs typeface="Calibri"/>
              </a:rPr>
              <a:t>CAL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Assistant</a:t>
            </a:r>
            <a:endParaRPr sz="1200" dirty="0">
              <a:latin typeface="Calibri"/>
              <a:cs typeface="Calibri"/>
            </a:endParaRPr>
          </a:p>
          <a:p>
            <a:pPr marL="90805" marR="168275">
              <a:lnSpc>
                <a:spcPct val="100000"/>
              </a:lnSpc>
            </a:pPr>
            <a:r>
              <a:rPr lang="cs-CZ" sz="1200" spc="-5" dirty="0" smtClean="0">
                <a:latin typeface="Calibri"/>
                <a:cs typeface="Calibri"/>
              </a:rPr>
              <a:t>Průvodce procesem kalibrace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7560" y="2709672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24063" y="26715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872871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 smtClean="0"/>
              <a:t>CHV</a:t>
            </a:r>
            <a:endParaRPr spc="-30" dirty="0"/>
          </a:p>
          <a:p>
            <a:pPr marL="12700">
              <a:lnSpc>
                <a:spcPts val="3190"/>
              </a:lnSpc>
            </a:pPr>
            <a:r>
              <a:rPr spc="-5" dirty="0">
                <a:solidFill>
                  <a:srgbClr val="003B6A"/>
                </a:solidFill>
              </a:rPr>
              <a:t>LEVELLING 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spc="-10" dirty="0">
                <a:solidFill>
                  <a:srgbClr val="003B6A"/>
                </a:solidFill>
              </a:rPr>
              <a:t>BLUETOOTH</a:t>
            </a:r>
            <a:r>
              <a:rPr spc="-50" dirty="0">
                <a:solidFill>
                  <a:srgbClr val="003B6A"/>
                </a:solidFill>
              </a:rPr>
              <a:t> </a:t>
            </a:r>
            <a:r>
              <a:rPr lang="cs-CZ" spc="-5" dirty="0" smtClean="0">
                <a:solidFill>
                  <a:srgbClr val="003B6A"/>
                </a:solidFill>
              </a:rPr>
              <a:t>PŘIPOJENÍ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0602" y="140970"/>
            <a:ext cx="644651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502" y="1463444"/>
            <a:ext cx="3728720" cy="29032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</a:pPr>
            <a:r>
              <a:rPr sz="1800" spc="20" dirty="0" smtClean="0">
                <a:latin typeface="Wingdings 3"/>
                <a:cs typeface="Wingdings 3"/>
              </a:rPr>
              <a:t></a:t>
            </a:r>
            <a:r>
              <a:rPr lang="cs-CZ" dirty="0"/>
              <a:t> Zapněte </a:t>
            </a:r>
            <a:r>
              <a:rPr lang="cs-CZ" dirty="0" err="1"/>
              <a:t>Bluetooth</a:t>
            </a:r>
            <a:r>
              <a:rPr lang="cs-CZ" dirty="0"/>
              <a:t> na obou zařízeních a otevřete aplikaci</a:t>
            </a:r>
            <a:r>
              <a:rPr sz="1800" spc="-5" dirty="0" smtClean="0">
                <a:latin typeface="Bosch Office Sans"/>
                <a:cs typeface="Bosch Office Sans"/>
              </a:rPr>
              <a:t>.</a:t>
            </a:r>
            <a:endParaRPr sz="1800" dirty="0">
              <a:latin typeface="Bosch Office Sans"/>
              <a:cs typeface="Bosch Office Sans"/>
            </a:endParaRPr>
          </a:p>
          <a:p>
            <a:pPr marL="241300" marR="12065" indent="-228600">
              <a:lnSpc>
                <a:spcPts val="1939"/>
              </a:lnSpc>
              <a:spcBef>
                <a:spcPts val="1005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lang="cs-CZ" dirty="0"/>
              <a:t> Aplikace se automaticky připojí k zařízení</a:t>
            </a:r>
            <a:r>
              <a:rPr sz="1800" dirty="0" smtClean="0">
                <a:latin typeface="Bosch Office Sans"/>
                <a:cs typeface="Bosch Office Sans"/>
              </a:rPr>
              <a:t>.</a:t>
            </a:r>
            <a:endParaRPr sz="1800" dirty="0">
              <a:latin typeface="Bosch Office Sans"/>
              <a:cs typeface="Bosch Office Sans"/>
            </a:endParaRPr>
          </a:p>
          <a:p>
            <a:pPr marL="241300" marR="69215" indent="-228600">
              <a:lnSpc>
                <a:spcPts val="1939"/>
              </a:lnSpc>
              <a:spcBef>
                <a:spcPts val="1010"/>
              </a:spcBef>
            </a:pPr>
            <a:r>
              <a:rPr sz="1800" dirty="0">
                <a:latin typeface="Wingdings 3"/>
                <a:cs typeface="Wingdings 3"/>
              </a:rPr>
              <a:t>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cs-CZ" dirty="0"/>
              <a:t>Klepnutím na ikonu </a:t>
            </a:r>
            <a:r>
              <a:rPr lang="cs-CZ" dirty="0" err="1"/>
              <a:t>Bluetooth</a:t>
            </a:r>
            <a:r>
              <a:rPr lang="cs-CZ" dirty="0"/>
              <a:t> na liště nabídky otevřete okno připojení</a:t>
            </a:r>
            <a:r>
              <a:rPr sz="1800" spc="-15" dirty="0" smtClean="0">
                <a:latin typeface="Bosch Office Sans"/>
                <a:cs typeface="Bosch Office Sans"/>
              </a:rPr>
              <a:t>.</a:t>
            </a:r>
            <a:endParaRPr sz="1800" dirty="0">
              <a:latin typeface="Bosch Office Sans"/>
              <a:cs typeface="Bosch Office Sans"/>
            </a:endParaRPr>
          </a:p>
          <a:p>
            <a:pPr marL="241300" marR="36830" indent="-228600">
              <a:lnSpc>
                <a:spcPts val="1939"/>
              </a:lnSpc>
              <a:spcBef>
                <a:spcPts val="1015"/>
              </a:spcBef>
            </a:pPr>
            <a:r>
              <a:rPr sz="1800" spc="65" dirty="0" smtClean="0">
                <a:latin typeface="Wingdings 3"/>
                <a:cs typeface="Wingdings 3"/>
              </a:rPr>
              <a:t></a:t>
            </a:r>
            <a:r>
              <a:rPr lang="cs-CZ" dirty="0"/>
              <a:t>Pokud aplikace najde více než jedno zařízení, vyberte zařízení, které chcete připojit.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98714" y="1716786"/>
            <a:ext cx="1391411" cy="1420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71206" y="1584579"/>
            <a:ext cx="2708275" cy="3834383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0805" marR="84455">
              <a:lnSpc>
                <a:spcPct val="100000"/>
              </a:lnSpc>
              <a:spcBef>
                <a:spcPts val="1055"/>
              </a:spcBef>
            </a:pPr>
            <a:r>
              <a:rPr lang="cs-CZ" sz="1600" dirty="0"/>
              <a:t>Zařízení zůstanou připojena, i když je telefon uzamčen. </a:t>
            </a:r>
            <a:r>
              <a:rPr lang="cs-CZ" sz="1600" dirty="0" smtClean="0"/>
              <a:t>ALE: </a:t>
            </a:r>
            <a:r>
              <a:rPr lang="cs-CZ" sz="1600" dirty="0"/>
              <a:t>Pokud uživatel opustí </a:t>
            </a:r>
            <a:r>
              <a:rPr lang="cs-CZ" sz="1600" dirty="0" err="1"/>
              <a:t>Bluetooth</a:t>
            </a:r>
            <a:r>
              <a:rPr lang="cs-CZ" sz="1600" dirty="0"/>
              <a:t> s uzamčeným telefonem a vrátí se do dosahu, musí se znovu připojit, aby aplikaci znovu otevřel</a:t>
            </a:r>
            <a:r>
              <a:rPr sz="1600" spc="-5" dirty="0" smtClean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953" y="1792224"/>
            <a:ext cx="1917191" cy="3413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3942" y="229362"/>
            <a:ext cx="637792" cy="122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7475" y="421767"/>
            <a:ext cx="242570" cy="269875"/>
          </a:xfrm>
          <a:custGeom>
            <a:avLst/>
            <a:gdLst/>
            <a:ahLst/>
            <a:cxnLst/>
            <a:rect l="l" t="t" r="r" b="b"/>
            <a:pathLst>
              <a:path w="242570" h="269875">
                <a:moveTo>
                  <a:pt x="0" y="0"/>
                </a:moveTo>
                <a:lnTo>
                  <a:pt x="242316" y="0"/>
                </a:lnTo>
                <a:lnTo>
                  <a:pt x="242316" y="269748"/>
                </a:lnTo>
                <a:lnTo>
                  <a:pt x="0" y="26974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9714486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endParaRPr spc="-30" dirty="0"/>
          </a:p>
          <a:p>
            <a:pPr marL="12700">
              <a:lnSpc>
                <a:spcPts val="3190"/>
              </a:lnSpc>
            </a:pPr>
            <a:r>
              <a:rPr spc="-5" dirty="0">
                <a:solidFill>
                  <a:srgbClr val="003B6A"/>
                </a:solidFill>
              </a:rPr>
              <a:t>LEVELLING 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55" dirty="0" smtClean="0">
                <a:solidFill>
                  <a:srgbClr val="003B6A"/>
                </a:solidFill>
              </a:rPr>
              <a:t>OVLÁDÁNÍ ROTAČNÍHO LASERU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8328" y="1890902"/>
            <a:ext cx="2247900" cy="1203535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45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Režim spánku</a:t>
            </a:r>
            <a:endParaRPr sz="1200" dirty="0">
              <a:latin typeface="Calibri"/>
              <a:cs typeface="Calibri"/>
            </a:endParaRPr>
          </a:p>
          <a:p>
            <a:pPr marL="90805" marR="123189">
              <a:lnSpc>
                <a:spcPct val="100000"/>
              </a:lnSpc>
            </a:pPr>
            <a:r>
              <a:rPr lang="cs-CZ" sz="1200" dirty="0"/>
              <a:t>Přepněte zařízení do pohotovostního režimu. Jakmile </a:t>
            </a:r>
            <a:r>
              <a:rPr lang="cs-CZ" sz="1200" dirty="0" smtClean="0"/>
              <a:t>budete chtít </a:t>
            </a:r>
            <a:r>
              <a:rPr lang="cs-CZ" sz="1200" dirty="0"/>
              <a:t>pokračovat, bude </a:t>
            </a:r>
            <a:r>
              <a:rPr lang="cs-CZ" sz="1200" dirty="0" smtClean="0"/>
              <a:t>pokračovat se stejným nastavením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5847" y="2544318"/>
            <a:ext cx="968375" cy="4445"/>
          </a:xfrm>
          <a:custGeom>
            <a:avLst/>
            <a:gdLst/>
            <a:ahLst/>
            <a:cxnLst/>
            <a:rect l="l" t="t" r="r" b="b"/>
            <a:pathLst>
              <a:path w="968375" h="4444">
                <a:moveTo>
                  <a:pt x="0" y="0"/>
                </a:moveTo>
                <a:lnTo>
                  <a:pt x="968349" y="3937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1333" y="2510099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7" y="0"/>
                </a:moveTo>
                <a:lnTo>
                  <a:pt x="0" y="76200"/>
                </a:lnTo>
                <a:lnTo>
                  <a:pt x="76365" y="38417"/>
                </a:lnTo>
                <a:lnTo>
                  <a:pt x="31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8328" y="3144393"/>
            <a:ext cx="2247900" cy="391133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Nastavení sklonu</a:t>
            </a:r>
            <a:endParaRPr sz="1200" dirty="0">
              <a:latin typeface="Calibri"/>
              <a:cs typeface="Calibri"/>
            </a:endParaRPr>
          </a:p>
          <a:p>
            <a:pPr marL="90805" marR="278130">
              <a:lnSpc>
                <a:spcPct val="100000"/>
              </a:lnSpc>
            </a:pPr>
            <a:r>
              <a:rPr lang="cs-CZ" sz="1200" spc="-5" dirty="0" smtClean="0">
                <a:latin typeface="Calibri"/>
                <a:cs typeface="Calibri"/>
              </a:rPr>
              <a:t>Upravte nastavení osy X / 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5847" y="3492246"/>
            <a:ext cx="968375" cy="4445"/>
          </a:xfrm>
          <a:custGeom>
            <a:avLst/>
            <a:gdLst/>
            <a:ahLst/>
            <a:cxnLst/>
            <a:rect l="l" t="t" r="r" b="b"/>
            <a:pathLst>
              <a:path w="968375" h="4445">
                <a:moveTo>
                  <a:pt x="0" y="0"/>
                </a:moveTo>
                <a:lnTo>
                  <a:pt x="968349" y="3936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1333" y="3458027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7" y="0"/>
                </a:moveTo>
                <a:lnTo>
                  <a:pt x="0" y="76200"/>
                </a:lnTo>
                <a:lnTo>
                  <a:pt x="76365" y="38417"/>
                </a:lnTo>
                <a:lnTo>
                  <a:pt x="31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8328" y="3876675"/>
            <a:ext cx="2247900" cy="575157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1200" b="1" dirty="0">
                <a:latin typeface="Calibri"/>
                <a:cs typeface="Calibri"/>
              </a:rPr>
              <a:t>Mask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Mode</a:t>
            </a:r>
            <a:endParaRPr sz="1200" dirty="0">
              <a:latin typeface="Calibri"/>
              <a:cs typeface="Calibri"/>
            </a:endParaRPr>
          </a:p>
          <a:p>
            <a:pPr marL="90805" marR="259079">
              <a:lnSpc>
                <a:spcPct val="100000"/>
              </a:lnSpc>
            </a:pPr>
            <a:r>
              <a:rPr lang="cs-CZ" sz="1200" dirty="0"/>
              <a:t>Tento režim použijte, abyste zabránili rušení s jinými lasery</a:t>
            </a:r>
            <a:endParaRPr lang="en-US" sz="1200" dirty="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5847" y="4181855"/>
            <a:ext cx="968375" cy="4445"/>
          </a:xfrm>
          <a:custGeom>
            <a:avLst/>
            <a:gdLst/>
            <a:ahLst/>
            <a:cxnLst/>
            <a:rect l="l" t="t" r="r" b="b"/>
            <a:pathLst>
              <a:path w="968375" h="4445">
                <a:moveTo>
                  <a:pt x="0" y="0"/>
                </a:moveTo>
                <a:lnTo>
                  <a:pt x="968349" y="3937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1333" y="4147637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7" y="0"/>
                </a:moveTo>
                <a:lnTo>
                  <a:pt x="0" y="76200"/>
                </a:lnTo>
                <a:lnTo>
                  <a:pt x="76365" y="38417"/>
                </a:lnTo>
                <a:lnTo>
                  <a:pt x="31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8328" y="4592192"/>
            <a:ext cx="2247900" cy="575799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Otáčky</a:t>
            </a:r>
            <a:endParaRPr sz="1200" dirty="0">
              <a:latin typeface="Calibri"/>
              <a:cs typeface="Calibri"/>
            </a:endParaRPr>
          </a:p>
          <a:p>
            <a:pPr marL="90805" marR="213360">
              <a:lnSpc>
                <a:spcPct val="100000"/>
              </a:lnSpc>
            </a:pPr>
            <a:r>
              <a:rPr lang="cs-CZ" sz="1200" dirty="0"/>
              <a:t>Změna rychlosti otáčení laseru (150/300/600)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55847" y="4898135"/>
            <a:ext cx="968375" cy="4445"/>
          </a:xfrm>
          <a:custGeom>
            <a:avLst/>
            <a:gdLst/>
            <a:ahLst/>
            <a:cxnLst/>
            <a:rect l="l" t="t" r="r" b="b"/>
            <a:pathLst>
              <a:path w="968375" h="4445">
                <a:moveTo>
                  <a:pt x="0" y="0"/>
                </a:moveTo>
                <a:lnTo>
                  <a:pt x="968349" y="3936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1333" y="4863917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7" y="0"/>
                </a:moveTo>
                <a:lnTo>
                  <a:pt x="0" y="76200"/>
                </a:lnTo>
                <a:lnTo>
                  <a:pt x="76365" y="38417"/>
                </a:lnTo>
                <a:lnTo>
                  <a:pt x="31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57491" y="3117723"/>
            <a:ext cx="2249170" cy="482824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85"/>
              </a:spcBef>
            </a:pPr>
            <a:r>
              <a:rPr sz="1200" b="1" spc="-5" dirty="0">
                <a:latin typeface="Calibri"/>
                <a:cs typeface="Calibri"/>
              </a:rPr>
              <a:t>ADS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lang="cs-CZ" sz="1200" spc="-20" dirty="0" smtClean="0">
                <a:latin typeface="Calibri"/>
                <a:cs typeface="Calibri"/>
              </a:rPr>
              <a:t>Vypnutí a zapnutí funkce ADS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64700" y="3429000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1203" y="33908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57491" y="3876675"/>
            <a:ext cx="2249170" cy="575157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Výseč úhlu</a:t>
            </a:r>
            <a:endParaRPr sz="1200" dirty="0">
              <a:latin typeface="Calibri"/>
              <a:cs typeface="Calibri"/>
            </a:endParaRPr>
          </a:p>
          <a:p>
            <a:pPr marL="90805" marR="139700">
              <a:lnSpc>
                <a:spcPct val="100000"/>
              </a:lnSpc>
            </a:pPr>
            <a:r>
              <a:rPr lang="cs-CZ" sz="1200" spc="-5" dirty="0" smtClean="0">
                <a:latin typeface="Calibri"/>
                <a:cs typeface="Calibri"/>
              </a:rPr>
              <a:t>Možnost změny nastavení výseče úhlu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64700" y="4188714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1203" y="41506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357491" y="4592192"/>
            <a:ext cx="2249170" cy="760465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Funkce olovnice</a:t>
            </a:r>
            <a:endParaRPr sz="1200" dirty="0">
              <a:latin typeface="Calibri"/>
              <a:cs typeface="Calibri"/>
            </a:endParaRPr>
          </a:p>
          <a:p>
            <a:pPr marL="90805" marR="218440">
              <a:lnSpc>
                <a:spcPct val="100000"/>
              </a:lnSpc>
            </a:pPr>
            <a:r>
              <a:rPr lang="cs-CZ" sz="1200" spc="-20" dirty="0" smtClean="0">
                <a:latin typeface="Calibri"/>
                <a:cs typeface="Calibri"/>
              </a:rPr>
              <a:t>Zapnutí a vypnutí funkce olovnice (pouze ve vertikální poloze)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64700" y="4904232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50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01203" y="48661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57491" y="1745361"/>
            <a:ext cx="2927985" cy="906017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80340" marR="1082675">
              <a:lnSpc>
                <a:spcPct val="100000"/>
              </a:lnSpc>
              <a:spcBef>
                <a:spcPts val="5"/>
              </a:spcBef>
            </a:pPr>
            <a:r>
              <a:rPr lang="cs-CZ" sz="1200" spc="-5" dirty="0" smtClean="0">
                <a:latin typeface="Bosch Office Sans"/>
                <a:cs typeface="Bosch Office Sans"/>
              </a:rPr>
              <a:t>Aktuální nastavení </a:t>
            </a:r>
            <a:r>
              <a:rPr sz="1200" spc="-5" dirty="0" smtClean="0">
                <a:latin typeface="Bosch Office Sans"/>
                <a:cs typeface="Bosch Office Sans"/>
              </a:rPr>
              <a:t>(live  </a:t>
            </a:r>
            <a:r>
              <a:rPr sz="1200" dirty="0">
                <a:latin typeface="Bosch Office Sans"/>
                <a:cs typeface="Bosch Office Sans"/>
              </a:rPr>
              <a:t>status) </a:t>
            </a:r>
            <a:r>
              <a:rPr lang="cs-CZ" sz="1200" spc="-5" dirty="0" smtClean="0">
                <a:latin typeface="Bosch Office Sans"/>
                <a:cs typeface="Bosch Office Sans"/>
              </a:rPr>
              <a:t>přístroje se  vždy zobrazuje nad odpovídající funkcí</a:t>
            </a:r>
            <a:endParaRPr sz="1200" dirty="0">
              <a:latin typeface="Bosch Office Sans"/>
              <a:cs typeface="Bosch Office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418319" y="1896618"/>
            <a:ext cx="747649" cy="778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5141" y="1784604"/>
            <a:ext cx="1908047" cy="3391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0955" y="3134105"/>
            <a:ext cx="898525" cy="490220"/>
          </a:xfrm>
          <a:custGeom>
            <a:avLst/>
            <a:gdLst/>
            <a:ahLst/>
            <a:cxnLst/>
            <a:rect l="l" t="t" r="r" b="b"/>
            <a:pathLst>
              <a:path w="898525" h="490220">
                <a:moveTo>
                  <a:pt x="0" y="0"/>
                </a:moveTo>
                <a:lnTo>
                  <a:pt x="898398" y="0"/>
                </a:lnTo>
                <a:lnTo>
                  <a:pt x="898398" y="489966"/>
                </a:lnTo>
                <a:lnTo>
                  <a:pt x="0" y="489966"/>
                </a:lnTo>
                <a:lnTo>
                  <a:pt x="0" y="0"/>
                </a:lnTo>
                <a:close/>
              </a:path>
            </a:pathLst>
          </a:custGeom>
          <a:solidFill>
            <a:srgbClr val="A8A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12208" y="3177540"/>
            <a:ext cx="788847" cy="407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41136"/>
            <a:ext cx="10969752" cy="12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390" y="5742432"/>
            <a:ext cx="692848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©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Robert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Bosch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Power</a:t>
            </a:r>
            <a:r>
              <a:rPr sz="600" spc="3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Tools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GmbH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2018.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All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rights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reserved, also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regarding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any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disposal,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exploitation,</a:t>
            </a:r>
            <a:r>
              <a:rPr sz="600" spc="3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reproduction,</a:t>
            </a:r>
            <a:r>
              <a:rPr sz="600" spc="3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editing,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distribution,</a:t>
            </a:r>
            <a:r>
              <a:rPr sz="600" spc="2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as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well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as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in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the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event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of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applications</a:t>
            </a:r>
            <a:r>
              <a:rPr sz="600" spc="4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for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industrial</a:t>
            </a:r>
            <a:r>
              <a:rPr sz="600" spc="3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property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rights.</a:t>
            </a:r>
            <a:endParaRPr sz="600">
              <a:latin typeface="Bosch Office Sans"/>
              <a:cs typeface="Bosch Office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63980" y="5664708"/>
            <a:ext cx="860795" cy="184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76707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5" dirty="0" smtClean="0">
                <a:solidFill>
                  <a:srgbClr val="003B6A"/>
                </a:solidFill>
              </a:rPr>
              <a:t>ROZKLÍČOVÁNÍ NÁZVU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300" y="56124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A8A"/>
                </a:solidFill>
                <a:latin typeface="Bosch Office Sans"/>
                <a:cs typeface="Bosch Office Sans"/>
              </a:rPr>
              <a:t>3</a:t>
            </a:r>
            <a:endParaRPr sz="1200">
              <a:latin typeface="Bosch Office Sans"/>
              <a:cs typeface="Bosch Office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668" y="1459062"/>
            <a:ext cx="62280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GRL 600 CHV</a:t>
            </a:r>
            <a:r>
              <a:rPr sz="4000" b="1" spc="-19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Professional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4981" y="4544531"/>
            <a:ext cx="16809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 smtClean="0">
                <a:solidFill>
                  <a:srgbClr val="003B6A"/>
                </a:solidFill>
                <a:latin typeface="Calibri"/>
                <a:cs typeface="Calibri"/>
              </a:rPr>
              <a:t>R</a:t>
            </a:r>
            <a:r>
              <a:rPr sz="1800" b="1" spc="-5" dirty="0" smtClean="0">
                <a:solidFill>
                  <a:srgbClr val="003B6A"/>
                </a:solidFill>
                <a:latin typeface="Calibri"/>
                <a:cs typeface="Calibri"/>
              </a:rPr>
              <a:t>o</a:t>
            </a:r>
            <a:r>
              <a:rPr sz="1800" b="1" spc="-20" dirty="0" smtClean="0">
                <a:solidFill>
                  <a:srgbClr val="003B6A"/>
                </a:solidFill>
                <a:latin typeface="Calibri"/>
                <a:cs typeface="Calibri"/>
              </a:rPr>
              <a:t>t</a:t>
            </a:r>
            <a:r>
              <a:rPr sz="1800" b="1" spc="-5" dirty="0" smtClean="0">
                <a:solidFill>
                  <a:srgbClr val="003B6A"/>
                </a:solidFill>
                <a:latin typeface="Calibri"/>
                <a:cs typeface="Calibri"/>
              </a:rPr>
              <a:t>a</a:t>
            </a:r>
            <a:r>
              <a:rPr sz="1800" b="1" spc="5" dirty="0" smtClean="0">
                <a:solidFill>
                  <a:srgbClr val="003B6A"/>
                </a:solidFill>
                <a:latin typeface="Calibri"/>
                <a:cs typeface="Calibri"/>
              </a:rPr>
              <a:t>r</a:t>
            </a:r>
            <a:r>
              <a:rPr sz="1800" b="1" dirty="0" smtClean="0">
                <a:solidFill>
                  <a:srgbClr val="003B6A"/>
                </a:solidFill>
                <a:latin typeface="Calibri"/>
                <a:cs typeface="Calibri"/>
              </a:rPr>
              <a:t>y</a:t>
            </a:r>
            <a:r>
              <a:rPr lang="cs-CZ" sz="1800" b="1" dirty="0" smtClean="0">
                <a:solidFill>
                  <a:srgbClr val="003B6A"/>
                </a:solidFill>
                <a:latin typeface="Calibri"/>
                <a:cs typeface="Calibri"/>
              </a:rPr>
              <a:t> (rotace)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7440" y="4158654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B6A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003B6A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3B6A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003B6A"/>
                </a:solidFill>
                <a:latin typeface="Calibri"/>
                <a:cs typeface="Calibri"/>
              </a:rPr>
              <a:t>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3737" y="2097597"/>
            <a:ext cx="3573293" cy="1591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marR="5080" indent="546735">
              <a:lnSpc>
                <a:spcPct val="144300"/>
              </a:lnSpc>
              <a:spcBef>
                <a:spcPts val="100"/>
              </a:spcBef>
            </a:pPr>
            <a:r>
              <a:rPr lang="cs-CZ" sz="1800" b="1" spc="-10" dirty="0" smtClean="0">
                <a:solidFill>
                  <a:srgbClr val="003B6A"/>
                </a:solidFill>
                <a:latin typeface="Calibri"/>
                <a:cs typeface="Calibri"/>
              </a:rPr>
              <a:t>Profesionální použití</a:t>
            </a:r>
            <a:r>
              <a:rPr sz="1800" b="1" spc="-10" dirty="0" smtClean="0">
                <a:solidFill>
                  <a:srgbClr val="003B6A"/>
                </a:solidFill>
                <a:latin typeface="Calibri"/>
                <a:cs typeface="Calibri"/>
              </a:rPr>
              <a:t>  </a:t>
            </a:r>
            <a:r>
              <a:rPr sz="1800" b="1" spc="-20" dirty="0" smtClean="0">
                <a:solidFill>
                  <a:srgbClr val="003B6A"/>
                </a:solidFill>
                <a:latin typeface="Calibri"/>
                <a:cs typeface="Calibri"/>
              </a:rPr>
              <a:t>Vertical</a:t>
            </a:r>
            <a:r>
              <a:rPr lang="cs-CZ" sz="1800" b="1" spc="-20" dirty="0" smtClean="0">
                <a:solidFill>
                  <a:srgbClr val="003B6A"/>
                </a:solidFill>
                <a:latin typeface="Calibri"/>
                <a:cs typeface="Calibri"/>
              </a:rPr>
              <a:t> (vertikála)</a:t>
            </a:r>
            <a:endParaRPr sz="1800" dirty="0">
              <a:latin typeface="Calibri"/>
              <a:cs typeface="Calibri"/>
            </a:endParaRPr>
          </a:p>
          <a:p>
            <a:pPr marL="12700" marR="2055495" indent="513080">
              <a:lnSpc>
                <a:spcPct val="140700"/>
              </a:lnSpc>
            </a:pPr>
            <a:r>
              <a:rPr sz="1800" b="1" spc="-5" dirty="0" err="1" smtClean="0">
                <a:solidFill>
                  <a:srgbClr val="003B6A"/>
                </a:solidFill>
                <a:latin typeface="Calibri"/>
                <a:cs typeface="Calibri"/>
              </a:rPr>
              <a:t>Ho</a:t>
            </a:r>
            <a:r>
              <a:rPr sz="1800" b="1" dirty="0" err="1" smtClean="0">
                <a:solidFill>
                  <a:srgbClr val="003B6A"/>
                </a:solidFill>
                <a:latin typeface="Calibri"/>
                <a:cs typeface="Calibri"/>
              </a:rPr>
              <a:t>ri</a:t>
            </a:r>
            <a:r>
              <a:rPr sz="1800" b="1" spc="-35" dirty="0" err="1" smtClean="0">
                <a:solidFill>
                  <a:srgbClr val="003B6A"/>
                </a:solidFill>
                <a:latin typeface="Calibri"/>
                <a:cs typeface="Calibri"/>
              </a:rPr>
              <a:t>z</a:t>
            </a:r>
            <a:r>
              <a:rPr sz="1800" b="1" spc="-5" dirty="0" err="1" smtClean="0">
                <a:solidFill>
                  <a:srgbClr val="003B6A"/>
                </a:solidFill>
                <a:latin typeface="Calibri"/>
                <a:cs typeface="Calibri"/>
              </a:rPr>
              <a:t>o</a:t>
            </a:r>
            <a:r>
              <a:rPr sz="1800" b="1" spc="-20" dirty="0" err="1" smtClean="0">
                <a:solidFill>
                  <a:srgbClr val="003B6A"/>
                </a:solidFill>
                <a:latin typeface="Calibri"/>
                <a:cs typeface="Calibri"/>
              </a:rPr>
              <a:t>nt</a:t>
            </a:r>
            <a:r>
              <a:rPr sz="1800" b="1" spc="-5" dirty="0" err="1" smtClean="0">
                <a:solidFill>
                  <a:srgbClr val="003B6A"/>
                </a:solidFill>
                <a:latin typeface="Calibri"/>
                <a:cs typeface="Calibri"/>
              </a:rPr>
              <a:t>alConnected</a:t>
            </a:r>
            <a:r>
              <a:rPr lang="cs-CZ" sz="1800" b="1" spc="-5" dirty="0" smtClean="0">
                <a:solidFill>
                  <a:srgbClr val="003B6A"/>
                </a:solidFill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3376" y="4930865"/>
            <a:ext cx="36706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3B6A"/>
                </a:solidFill>
                <a:latin typeface="Calibri"/>
                <a:cs typeface="Calibri"/>
              </a:rPr>
              <a:t>“Gewerblich” </a:t>
            </a:r>
            <a:r>
              <a:rPr sz="1800" b="1" dirty="0">
                <a:solidFill>
                  <a:srgbClr val="003B6A"/>
                </a:solidFill>
                <a:latin typeface="Calibri"/>
                <a:cs typeface="Calibri"/>
              </a:rPr>
              <a:t>– </a:t>
            </a:r>
            <a:r>
              <a:rPr sz="1800" b="1" spc="-10" dirty="0" err="1" smtClean="0">
                <a:solidFill>
                  <a:srgbClr val="003B6A"/>
                </a:solidFill>
                <a:latin typeface="Calibri"/>
                <a:cs typeface="Calibri"/>
              </a:rPr>
              <a:t>profes</a:t>
            </a:r>
            <a:r>
              <a:rPr lang="cs-CZ" sz="1800" b="1" spc="-10" dirty="0" err="1" smtClean="0">
                <a:solidFill>
                  <a:srgbClr val="003B6A"/>
                </a:solidFill>
                <a:latin typeface="Calibri"/>
                <a:cs typeface="Calibri"/>
              </a:rPr>
              <a:t>ionální</a:t>
            </a:r>
            <a:r>
              <a:rPr lang="cs-CZ" sz="1800" b="1" spc="-10" dirty="0" smtClean="0">
                <a:solidFill>
                  <a:srgbClr val="003B6A"/>
                </a:solidFill>
                <a:latin typeface="Calibri"/>
                <a:cs typeface="Calibri"/>
              </a:rPr>
              <a:t> použití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5122" y="206044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281" y="2060448"/>
            <a:ext cx="0" cy="3037205"/>
          </a:xfrm>
          <a:custGeom>
            <a:avLst/>
            <a:gdLst/>
            <a:ahLst/>
            <a:cxnLst/>
            <a:rect l="l" t="t" r="r" b="b"/>
            <a:pathLst>
              <a:path h="3037204">
                <a:moveTo>
                  <a:pt x="0" y="0"/>
                </a:moveTo>
                <a:lnTo>
                  <a:pt x="0" y="3036747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0663" y="5095494"/>
            <a:ext cx="875665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7458" y="2060448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88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6424" y="2060448"/>
            <a:ext cx="0" cy="2645410"/>
          </a:xfrm>
          <a:custGeom>
            <a:avLst/>
            <a:gdLst/>
            <a:ahLst/>
            <a:cxnLst/>
            <a:rect l="l" t="t" r="r" b="b"/>
            <a:pathLst>
              <a:path h="2645410">
                <a:moveTo>
                  <a:pt x="0" y="0"/>
                </a:moveTo>
                <a:lnTo>
                  <a:pt x="0" y="264527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6424" y="4706111"/>
            <a:ext cx="980440" cy="0"/>
          </a:xfrm>
          <a:custGeom>
            <a:avLst/>
            <a:gdLst/>
            <a:ahLst/>
            <a:cxnLst/>
            <a:rect l="l" t="t" r="r" b="b"/>
            <a:pathLst>
              <a:path w="980439">
                <a:moveTo>
                  <a:pt x="0" y="0"/>
                </a:moveTo>
                <a:lnTo>
                  <a:pt x="980325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1975" y="2060448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720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3989" y="2060448"/>
            <a:ext cx="0" cy="2259965"/>
          </a:xfrm>
          <a:custGeom>
            <a:avLst/>
            <a:gdLst/>
            <a:ahLst/>
            <a:cxnLst/>
            <a:rect l="l" t="t" r="r" b="b"/>
            <a:pathLst>
              <a:path h="2259965">
                <a:moveTo>
                  <a:pt x="0" y="0"/>
                </a:moveTo>
                <a:lnTo>
                  <a:pt x="0" y="2259342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3989" y="4319778"/>
            <a:ext cx="1124585" cy="0"/>
          </a:xfrm>
          <a:custGeom>
            <a:avLst/>
            <a:gdLst/>
            <a:ahLst/>
            <a:cxnLst/>
            <a:rect l="l" t="t" r="r" b="b"/>
            <a:pathLst>
              <a:path w="1124585">
                <a:moveTo>
                  <a:pt x="0" y="0"/>
                </a:moveTo>
                <a:lnTo>
                  <a:pt x="1123962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6033" y="2060448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5">
                <a:moveTo>
                  <a:pt x="0" y="0"/>
                </a:moveTo>
                <a:lnTo>
                  <a:pt x="712546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54935" y="2060448"/>
            <a:ext cx="0" cy="1861185"/>
          </a:xfrm>
          <a:custGeom>
            <a:avLst/>
            <a:gdLst/>
            <a:ahLst/>
            <a:cxnLst/>
            <a:rect l="l" t="t" r="r" b="b"/>
            <a:pathLst>
              <a:path h="1861185">
                <a:moveTo>
                  <a:pt x="0" y="0"/>
                </a:moveTo>
                <a:lnTo>
                  <a:pt x="0" y="1860664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7983" y="3927347"/>
            <a:ext cx="875665" cy="0"/>
          </a:xfrm>
          <a:custGeom>
            <a:avLst/>
            <a:gdLst/>
            <a:ahLst/>
            <a:cxnLst/>
            <a:rect l="l" t="t" r="r" b="b"/>
            <a:pathLst>
              <a:path w="875664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8157" y="2060448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720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1695" y="2060448"/>
            <a:ext cx="0" cy="1475105"/>
          </a:xfrm>
          <a:custGeom>
            <a:avLst/>
            <a:gdLst/>
            <a:ahLst/>
            <a:cxnLst/>
            <a:rect l="l" t="t" r="r" b="b"/>
            <a:pathLst>
              <a:path h="1475104">
                <a:moveTo>
                  <a:pt x="0" y="0"/>
                </a:moveTo>
                <a:lnTo>
                  <a:pt x="0" y="1474482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1695" y="3534917"/>
            <a:ext cx="663575" cy="18415"/>
          </a:xfrm>
          <a:custGeom>
            <a:avLst/>
            <a:gdLst/>
            <a:ahLst/>
            <a:cxnLst/>
            <a:rect l="l" t="t" r="r" b="b"/>
            <a:pathLst>
              <a:path w="663575" h="18414">
                <a:moveTo>
                  <a:pt x="0" y="0"/>
                </a:moveTo>
                <a:lnTo>
                  <a:pt x="663486" y="18033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66110" y="2060448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720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6600" y="2060448"/>
            <a:ext cx="0" cy="1088390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313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6600" y="3154680"/>
            <a:ext cx="810260" cy="0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09701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3735" y="2060448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9452" y="2060448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5963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9452" y="237972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827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37388" y="3611703"/>
            <a:ext cx="6726592" cy="839332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solidFill>
                  <a:srgbClr val="003B6A"/>
                </a:solidFill>
                <a:latin typeface="Calibri"/>
                <a:cs typeface="Calibri"/>
              </a:rPr>
              <a:t>600m </a:t>
            </a:r>
            <a:r>
              <a:rPr lang="cs-CZ" sz="1800" b="1" dirty="0" smtClean="0">
                <a:solidFill>
                  <a:srgbClr val="003B6A"/>
                </a:solidFill>
                <a:latin typeface="Calibri"/>
                <a:cs typeface="Calibri"/>
              </a:rPr>
              <a:t>max. pracovní dosah</a:t>
            </a:r>
            <a:r>
              <a:rPr sz="1800" b="1" spc="-20" dirty="0" smtClean="0">
                <a:solidFill>
                  <a:srgbClr val="003B6A"/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rgbClr val="003B6A"/>
                </a:solidFill>
                <a:latin typeface="Calibri"/>
                <a:cs typeface="Calibri"/>
              </a:rPr>
              <a:t>(</a:t>
            </a:r>
            <a:r>
              <a:rPr lang="cs-CZ" sz="1800" spc="-5" dirty="0" smtClean="0">
                <a:solidFill>
                  <a:srgbClr val="003B6A"/>
                </a:solidFill>
                <a:latin typeface="Calibri"/>
                <a:cs typeface="Calibri"/>
              </a:rPr>
              <a:t>průměr</a:t>
            </a:r>
            <a:r>
              <a:rPr sz="1800" spc="-5" dirty="0" smtClean="0">
                <a:solidFill>
                  <a:srgbClr val="003B6A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158490">
              <a:lnSpc>
                <a:spcPct val="100000"/>
              </a:lnSpc>
              <a:spcBef>
                <a:spcPts val="1135"/>
              </a:spcBef>
            </a:pPr>
            <a:r>
              <a:rPr lang="cs-CZ" sz="1600" spc="-5" dirty="0" smtClean="0">
                <a:latin typeface="Calibri"/>
                <a:cs typeface="Calibri"/>
              </a:rPr>
              <a:t>Rozklíčování názvů dalšího příslušenství</a:t>
            </a:r>
            <a:r>
              <a:rPr sz="1600" spc="-5" dirty="0" smtClean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83698" y="4441151"/>
            <a:ext cx="4318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Bosch Office Sans"/>
              <a:buChar char="-"/>
              <a:tabLst>
                <a:tab pos="298450" algn="l"/>
                <a:tab pos="299085" algn="l"/>
              </a:tabLst>
            </a:pPr>
            <a:r>
              <a:rPr sz="1600" b="1" spc="-5" dirty="0">
                <a:latin typeface="Bosch Office Sans"/>
                <a:cs typeface="Bosch Office Sans"/>
              </a:rPr>
              <a:t>L</a:t>
            </a:r>
            <a:r>
              <a:rPr sz="1600" spc="-5" dirty="0">
                <a:latin typeface="Bosch Office Sans"/>
                <a:cs typeface="Bosch Office Sans"/>
              </a:rPr>
              <a:t>aser </a:t>
            </a:r>
            <a:r>
              <a:rPr sz="1600" b="1" spc="-5" dirty="0">
                <a:latin typeface="Bosch Office Sans"/>
                <a:cs typeface="Bosch Office Sans"/>
              </a:rPr>
              <a:t>R</a:t>
            </a:r>
            <a:r>
              <a:rPr sz="1600" spc="-5" dirty="0">
                <a:latin typeface="Bosch Office Sans"/>
                <a:cs typeface="Bosch Office Sans"/>
              </a:rPr>
              <a:t>eceiver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LR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60</a:t>
            </a:r>
            <a:r>
              <a:rPr sz="1600" dirty="0">
                <a:latin typeface="Bosch Office Sans"/>
                <a:cs typeface="Bosch Office Sans"/>
              </a:rPr>
              <a:t> </a:t>
            </a:r>
            <a:r>
              <a:rPr sz="1600" spc="-5" dirty="0">
                <a:latin typeface="Bosch Office Sans"/>
                <a:cs typeface="Bosch Office Sans"/>
              </a:rPr>
              <a:t>with </a:t>
            </a:r>
            <a:r>
              <a:rPr sz="1600" b="1" spc="-5" dirty="0">
                <a:latin typeface="Bosch Office Sans"/>
                <a:cs typeface="Bosch Office Sans"/>
              </a:rPr>
              <a:t>R</a:t>
            </a:r>
            <a:r>
              <a:rPr sz="1600" spc="-5" dirty="0">
                <a:latin typeface="Bosch Office Sans"/>
                <a:cs typeface="Bosch Office Sans"/>
              </a:rPr>
              <a:t>eceiver </a:t>
            </a:r>
            <a:r>
              <a:rPr sz="1600" b="1" spc="-5" dirty="0">
                <a:latin typeface="Bosch Office Sans"/>
                <a:cs typeface="Bosch Office Sans"/>
              </a:rPr>
              <a:t>B</a:t>
            </a:r>
            <a:r>
              <a:rPr sz="1600" spc="-5" dirty="0">
                <a:latin typeface="Bosch Office Sans"/>
                <a:cs typeface="Bosch Office Sans"/>
              </a:rPr>
              <a:t>racket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RB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60</a:t>
            </a:r>
            <a:endParaRPr sz="1600" dirty="0">
              <a:latin typeface="Bosch Office Sans"/>
              <a:cs typeface="Bosch Office Sans"/>
            </a:endParaRPr>
          </a:p>
          <a:p>
            <a:pPr marL="298450" indent="-286385">
              <a:lnSpc>
                <a:spcPct val="100000"/>
              </a:lnSpc>
              <a:buFont typeface="Bosch Office Sans"/>
              <a:buChar char="-"/>
              <a:tabLst>
                <a:tab pos="298450" algn="l"/>
                <a:tab pos="299085" algn="l"/>
              </a:tabLst>
            </a:pPr>
            <a:r>
              <a:rPr sz="1600" b="1" spc="-5" dirty="0">
                <a:latin typeface="Bosch Office Sans"/>
                <a:cs typeface="Bosch Office Sans"/>
              </a:rPr>
              <a:t>R</a:t>
            </a:r>
            <a:r>
              <a:rPr sz="1600" spc="-5" dirty="0">
                <a:latin typeface="Bosch Office Sans"/>
                <a:cs typeface="Bosch Office Sans"/>
              </a:rPr>
              <a:t>emote </a:t>
            </a:r>
            <a:r>
              <a:rPr sz="1600" b="1" spc="-5" dirty="0">
                <a:latin typeface="Bosch Office Sans"/>
                <a:cs typeface="Bosch Office Sans"/>
              </a:rPr>
              <a:t>C</a:t>
            </a:r>
            <a:r>
              <a:rPr sz="1600" spc="-5" dirty="0">
                <a:latin typeface="Bosch Office Sans"/>
                <a:cs typeface="Bosch Office Sans"/>
              </a:rPr>
              <a:t>ontrol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RC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6</a:t>
            </a:r>
            <a:endParaRPr sz="1600" dirty="0">
              <a:latin typeface="Bosch Office Sans"/>
              <a:cs typeface="Bosch Office Sans"/>
            </a:endParaRPr>
          </a:p>
          <a:p>
            <a:pPr marL="298450" indent="-286385">
              <a:lnSpc>
                <a:spcPct val="100000"/>
              </a:lnSpc>
              <a:buFont typeface="Bosch Office Sans"/>
              <a:buChar char="-"/>
              <a:tabLst>
                <a:tab pos="298450" algn="l"/>
                <a:tab pos="299085" algn="l"/>
              </a:tabLst>
            </a:pPr>
            <a:r>
              <a:rPr sz="1600" b="1" spc="-5" dirty="0">
                <a:latin typeface="Bosch Office Sans"/>
                <a:cs typeface="Bosch Office Sans"/>
              </a:rPr>
              <a:t>W</a:t>
            </a:r>
            <a:r>
              <a:rPr sz="1600" spc="-5" dirty="0">
                <a:latin typeface="Bosch Office Sans"/>
                <a:cs typeface="Bosch Office Sans"/>
              </a:rPr>
              <a:t>all </a:t>
            </a:r>
            <a:r>
              <a:rPr sz="1600" b="1" dirty="0">
                <a:latin typeface="Bosch Office Sans"/>
                <a:cs typeface="Bosch Office Sans"/>
              </a:rPr>
              <a:t>M</a:t>
            </a:r>
            <a:r>
              <a:rPr sz="1600" dirty="0">
                <a:latin typeface="Bosch Office Sans"/>
                <a:cs typeface="Bosch Office Sans"/>
              </a:rPr>
              <a:t>ount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WM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6</a:t>
            </a:r>
            <a:endParaRPr sz="16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tabLst>
                <a:tab pos="298450" algn="l"/>
              </a:tabLst>
            </a:pPr>
            <a:r>
              <a:rPr sz="1600" dirty="0">
                <a:latin typeface="Bosch Office Sans"/>
                <a:cs typeface="Bosch Office Sans"/>
              </a:rPr>
              <a:t>-	…</a:t>
            </a:r>
          </a:p>
        </p:txBody>
      </p:sp>
      <p:sp>
        <p:nvSpPr>
          <p:cNvPr id="35" name="object 35"/>
          <p:cNvSpPr/>
          <p:nvPr/>
        </p:nvSpPr>
        <p:spPr>
          <a:xfrm>
            <a:off x="7505700" y="1024890"/>
            <a:ext cx="2753105" cy="2944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78479" y="5638093"/>
            <a:ext cx="4730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Bosch Office Sans"/>
                <a:cs typeface="Bosch Office Sans"/>
              </a:rPr>
              <a:t>PT</a:t>
            </a:r>
            <a:r>
              <a:rPr sz="600" dirty="0">
                <a:latin typeface="Bosch Office Sans"/>
                <a:cs typeface="Bosch Office Sans"/>
              </a:rPr>
              <a:t>-</a:t>
            </a:r>
            <a:r>
              <a:rPr sz="600" spc="-5" dirty="0">
                <a:latin typeface="Bosch Office Sans"/>
                <a:cs typeface="Bosch Office Sans"/>
              </a:rPr>
              <a:t>MT</a:t>
            </a:r>
            <a:r>
              <a:rPr sz="600" dirty="0">
                <a:latin typeface="Bosch Office Sans"/>
                <a:cs typeface="Bosch Office Sans"/>
              </a:rPr>
              <a:t>/</a:t>
            </a:r>
            <a:r>
              <a:rPr sz="600" spc="-5" dirty="0">
                <a:latin typeface="Bosch Office Sans"/>
                <a:cs typeface="Bosch Office Sans"/>
              </a:rPr>
              <a:t>P</a:t>
            </a:r>
            <a:r>
              <a:rPr sz="600" dirty="0">
                <a:latin typeface="Bosch Office Sans"/>
                <a:cs typeface="Bosch Office Sans"/>
              </a:rPr>
              <a:t>X</a:t>
            </a:r>
            <a:r>
              <a:rPr sz="600" spc="-5" dirty="0">
                <a:latin typeface="Bosch Office Sans"/>
                <a:cs typeface="Bosch Office Sans"/>
              </a:rPr>
              <a:t>P2</a:t>
            </a:r>
            <a:endParaRPr sz="600">
              <a:latin typeface="Bosch Office Sans"/>
              <a:cs typeface="Bosch Office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24834" y="2764536"/>
            <a:ext cx="907415" cy="0"/>
          </a:xfrm>
          <a:custGeom>
            <a:avLst/>
            <a:gdLst/>
            <a:ahLst/>
            <a:cxnLst/>
            <a:rect l="l" t="t" r="r" b="b"/>
            <a:pathLst>
              <a:path w="907414">
                <a:moveTo>
                  <a:pt x="0" y="0"/>
                </a:moveTo>
                <a:lnTo>
                  <a:pt x="906868" y="0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25596" y="2069592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6096">
            <a:solidFill>
              <a:srgbClr val="003B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ovéPole 38"/>
          <p:cNvSpPr txBox="1"/>
          <p:nvPr/>
        </p:nvSpPr>
        <p:spPr>
          <a:xfrm>
            <a:off x="5100594" y="2924145"/>
            <a:ext cx="18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horizontála)</a:t>
            </a:r>
            <a:endParaRPr lang="de-DE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18937" y="3314700"/>
            <a:ext cx="18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(konektivita)</a:t>
            </a:r>
            <a:endParaRPr lang="de-DE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79121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spc="-5" dirty="0" smtClean="0">
                <a:solidFill>
                  <a:srgbClr val="003B6A"/>
                </a:solidFill>
              </a:rPr>
              <a:t>LEVELLING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5" dirty="0" smtClean="0">
                <a:solidFill>
                  <a:srgbClr val="003B6A"/>
                </a:solidFill>
              </a:rPr>
              <a:t>NASTAVENÍ SKLONU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502" y="1463444"/>
            <a:ext cx="3785235" cy="227562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322580" indent="-228600">
              <a:lnSpc>
                <a:spcPts val="1939"/>
              </a:lnSpc>
              <a:spcBef>
                <a:spcPts val="345"/>
              </a:spcBef>
            </a:pPr>
            <a:r>
              <a:rPr sz="1800" spc="30" dirty="0" smtClean="0">
                <a:latin typeface="Wingdings 3"/>
                <a:cs typeface="Wingdings 3"/>
              </a:rPr>
              <a:t></a:t>
            </a:r>
            <a:r>
              <a:rPr lang="cs-CZ" spc="30" dirty="0" smtClean="0">
                <a:latin typeface="Bosch Office Sans"/>
                <a:cs typeface="Wingdings 3"/>
              </a:rPr>
              <a:t>Po otevření stránky nastavení svahu se aktuální nastavení vizualizuje v animaci GRL</a:t>
            </a:r>
            <a:endParaRPr sz="1800" dirty="0">
              <a:latin typeface="Bosch Office Sans"/>
              <a:cs typeface="Bosch Office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Bosch Office Sans"/>
              <a:cs typeface="Bosch Office Sans"/>
            </a:endParaRPr>
          </a:p>
          <a:p>
            <a:pPr marL="241300" marR="5080" indent="-228600">
              <a:lnSpc>
                <a:spcPts val="1939"/>
              </a:lnSpc>
              <a:spcBef>
                <a:spcPts val="1660"/>
              </a:spcBef>
            </a:pPr>
            <a:r>
              <a:rPr sz="1800" spc="20" dirty="0" smtClean="0">
                <a:latin typeface="Wingdings 3"/>
                <a:cs typeface="Wingdings 3"/>
              </a:rPr>
              <a:t></a:t>
            </a:r>
            <a:r>
              <a:rPr lang="cs-CZ" sz="1800" spc="20" dirty="0" smtClean="0">
                <a:latin typeface="Bosch Office Sans"/>
                <a:cs typeface="Bosch Office Sans"/>
              </a:rPr>
              <a:t>Změny na ose X/Y budou v animaci vizualizovány a použity po potvrzení změn tlačítkem „Použít“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6478" y="1792986"/>
            <a:ext cx="1867661" cy="337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3275" y="2290952"/>
            <a:ext cx="2447925" cy="590546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lang="cs-CZ" sz="1200" b="1" spc="-5" dirty="0" err="1" smtClean="0">
                <a:latin typeface="Calibri"/>
                <a:cs typeface="Calibri"/>
              </a:rPr>
              <a:t>Vyrovnávíní</a:t>
            </a:r>
            <a:r>
              <a:rPr sz="1200" b="1" spc="-5" dirty="0" smtClean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 /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off</a:t>
            </a:r>
            <a:endParaRPr sz="1200" dirty="0">
              <a:latin typeface="Calibri"/>
              <a:cs typeface="Calibri"/>
            </a:endParaRPr>
          </a:p>
          <a:p>
            <a:pPr marL="90805" marR="211454">
              <a:lnSpc>
                <a:spcPct val="100000"/>
              </a:lnSpc>
            </a:pPr>
            <a:r>
              <a:rPr lang="cs-CZ" sz="1200" dirty="0"/>
              <a:t>Zapnutí / vypnutí </a:t>
            </a:r>
            <a:r>
              <a:rPr lang="cs-CZ" sz="1200" dirty="0" err="1"/>
              <a:t>samovyrovnávání</a:t>
            </a:r>
            <a:r>
              <a:rPr lang="cs-CZ" sz="1200" dirty="0"/>
              <a:t> pro každou osu</a:t>
            </a:r>
            <a:r>
              <a:rPr sz="1200" spc="-10" dirty="0" err="1" smtClean="0">
                <a:latin typeface="Calibri"/>
                <a:cs typeface="Calibri"/>
              </a:rPr>
              <a:t>ff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6491" y="2834640"/>
            <a:ext cx="676910" cy="0"/>
          </a:xfrm>
          <a:custGeom>
            <a:avLst/>
            <a:gdLst/>
            <a:ahLst/>
            <a:cxnLst/>
            <a:rect l="l" t="t" r="r" b="b"/>
            <a:pathLst>
              <a:path w="676909">
                <a:moveTo>
                  <a:pt x="67668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2989" y="2796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3275" y="3023235"/>
            <a:ext cx="2201545" cy="1012457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95"/>
              </a:spcBef>
            </a:pPr>
            <a:r>
              <a:rPr lang="cs-CZ" sz="1200" b="1" spc="-5" dirty="0" smtClean="0">
                <a:latin typeface="Calibri"/>
                <a:cs typeface="Calibri"/>
              </a:rPr>
              <a:t>Nastavení os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lang="cs-CZ" sz="1200" spc="-5" dirty="0" smtClean="0">
                <a:latin typeface="Calibri"/>
                <a:cs typeface="Calibri"/>
              </a:rPr>
              <a:t>Individuální nastavení os od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+8.5% </a:t>
            </a:r>
            <a:r>
              <a:rPr lang="cs-CZ" sz="1200" spc="-10" dirty="0" smtClean="0">
                <a:latin typeface="Calibri"/>
                <a:cs typeface="Calibri"/>
              </a:rPr>
              <a:t>do</a:t>
            </a:r>
            <a:r>
              <a:rPr sz="1200" spc="2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-8.5%</a:t>
            </a:r>
            <a:endParaRPr sz="1200" dirty="0">
              <a:latin typeface="Calibri"/>
              <a:cs typeface="Calibri"/>
            </a:endParaRPr>
          </a:p>
          <a:p>
            <a:pPr marL="90805" marR="223520">
              <a:lnSpc>
                <a:spcPct val="100000"/>
              </a:lnSpc>
            </a:pPr>
            <a:r>
              <a:rPr lang="cs-CZ" sz="1200" dirty="0"/>
              <a:t>Pokud je osa mimo úroveň, nezobrazí se žádné hodnoty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6491" y="3391661"/>
            <a:ext cx="676910" cy="0"/>
          </a:xfrm>
          <a:custGeom>
            <a:avLst/>
            <a:gdLst/>
            <a:ahLst/>
            <a:cxnLst/>
            <a:rect l="l" t="t" r="r" b="b"/>
            <a:pathLst>
              <a:path w="676909">
                <a:moveTo>
                  <a:pt x="67668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2989" y="335355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3275" y="4182998"/>
            <a:ext cx="2201545" cy="754694"/>
          </a:xfrm>
          <a:prstGeom prst="rect">
            <a:avLst/>
          </a:prstGeom>
          <a:ln w="9905">
            <a:solidFill>
              <a:srgbClr val="3F136C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1200" b="1" spc="-10" dirty="0" smtClean="0">
                <a:latin typeface="Calibri"/>
                <a:cs typeface="Calibri"/>
              </a:rPr>
              <a:t> </a:t>
            </a:r>
            <a:r>
              <a:rPr lang="cs-CZ" sz="1200" b="1" spc="-10" dirty="0" smtClean="0">
                <a:latin typeface="Calibri"/>
                <a:cs typeface="Calibri"/>
              </a:rPr>
              <a:t>Vynulování do</a:t>
            </a:r>
            <a:r>
              <a:rPr sz="1200" b="1" spc="-10" dirty="0" smtClean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</a:t>
            </a:r>
            <a:endParaRPr sz="1200" dirty="0">
              <a:latin typeface="Calibri"/>
              <a:cs typeface="Calibri"/>
            </a:endParaRPr>
          </a:p>
          <a:p>
            <a:pPr marL="90805" marR="520700">
              <a:lnSpc>
                <a:spcPct val="100000"/>
              </a:lnSpc>
            </a:pPr>
            <a:r>
              <a:rPr lang="cs-CZ" sz="1200" dirty="0"/>
              <a:t>Resetuje obě osy na 0 (v závislosti na připojeném zařízení)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12047" y="3525681"/>
            <a:ext cx="1541145" cy="1049020"/>
          </a:xfrm>
          <a:custGeom>
            <a:avLst/>
            <a:gdLst/>
            <a:ahLst/>
            <a:cxnLst/>
            <a:rect l="l" t="t" r="r" b="b"/>
            <a:pathLst>
              <a:path w="1541145" h="1049020">
                <a:moveTo>
                  <a:pt x="1540916" y="1048638"/>
                </a:moveTo>
                <a:lnTo>
                  <a:pt x="0" y="0"/>
                </a:lnTo>
              </a:path>
            </a:pathLst>
          </a:custGeom>
          <a:ln w="127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9555" y="3489960"/>
            <a:ext cx="84455" cy="74930"/>
          </a:xfrm>
          <a:custGeom>
            <a:avLst/>
            <a:gdLst/>
            <a:ahLst/>
            <a:cxnLst/>
            <a:rect l="l" t="t" r="r" b="b"/>
            <a:pathLst>
              <a:path w="84454" h="74929">
                <a:moveTo>
                  <a:pt x="0" y="0"/>
                </a:moveTo>
                <a:lnTo>
                  <a:pt x="41554" y="74371"/>
                </a:lnTo>
                <a:lnTo>
                  <a:pt x="84429" y="11379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84130" y="229362"/>
            <a:ext cx="665224" cy="1220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12223" y="229362"/>
            <a:ext cx="686561" cy="1220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1853" y="414909"/>
            <a:ext cx="251460" cy="260350"/>
          </a:xfrm>
          <a:custGeom>
            <a:avLst/>
            <a:gdLst/>
            <a:ahLst/>
            <a:cxnLst/>
            <a:rect l="l" t="t" r="r" b="b"/>
            <a:pathLst>
              <a:path w="251459" h="260350">
                <a:moveTo>
                  <a:pt x="0" y="0"/>
                </a:moveTo>
                <a:lnTo>
                  <a:pt x="251459" y="0"/>
                </a:lnTo>
                <a:lnTo>
                  <a:pt x="251459" y="259841"/>
                </a:lnTo>
                <a:lnTo>
                  <a:pt x="0" y="25984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3946" y="675513"/>
            <a:ext cx="251460" cy="260350"/>
          </a:xfrm>
          <a:custGeom>
            <a:avLst/>
            <a:gdLst/>
            <a:ahLst/>
            <a:cxnLst/>
            <a:rect l="l" t="t" r="r" b="b"/>
            <a:pathLst>
              <a:path w="251459" h="260350">
                <a:moveTo>
                  <a:pt x="0" y="0"/>
                </a:moveTo>
                <a:lnTo>
                  <a:pt x="251459" y="0"/>
                </a:lnTo>
                <a:lnTo>
                  <a:pt x="251459" y="259841"/>
                </a:lnTo>
                <a:lnTo>
                  <a:pt x="0" y="25984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50552" y="544830"/>
            <a:ext cx="436880" cy="231140"/>
          </a:xfrm>
          <a:custGeom>
            <a:avLst/>
            <a:gdLst/>
            <a:ahLst/>
            <a:cxnLst/>
            <a:rect l="l" t="t" r="r" b="b"/>
            <a:pathLst>
              <a:path w="436879" h="231140">
                <a:moveTo>
                  <a:pt x="0" y="0"/>
                </a:moveTo>
                <a:lnTo>
                  <a:pt x="436702" y="230670"/>
                </a:lnTo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58223" y="735876"/>
            <a:ext cx="85725" cy="69850"/>
          </a:xfrm>
          <a:custGeom>
            <a:avLst/>
            <a:gdLst/>
            <a:ahLst/>
            <a:cxnLst/>
            <a:rect l="l" t="t" r="r" b="b"/>
            <a:pathLst>
              <a:path w="85725" h="69850">
                <a:moveTo>
                  <a:pt x="35598" y="0"/>
                </a:moveTo>
                <a:lnTo>
                  <a:pt x="0" y="67373"/>
                </a:lnTo>
                <a:lnTo>
                  <a:pt x="85178" y="69278"/>
                </a:lnTo>
                <a:lnTo>
                  <a:pt x="355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57" y="1455436"/>
            <a:ext cx="3684270" cy="31861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156845" indent="-228600">
              <a:lnSpc>
                <a:spcPts val="1939"/>
              </a:lnSpc>
              <a:spcBef>
                <a:spcPts val="345"/>
              </a:spcBef>
            </a:pPr>
            <a:r>
              <a:rPr sz="1800" spc="35" dirty="0" smtClean="0">
                <a:latin typeface="Wingdings 3"/>
                <a:cs typeface="Wingdings 3"/>
              </a:rPr>
              <a:t></a:t>
            </a:r>
            <a:r>
              <a:rPr lang="cs-CZ" dirty="0"/>
              <a:t>Uložte nastavení laseru, abyste je mohli snadno a rychle použít </a:t>
            </a:r>
            <a:r>
              <a:rPr lang="cs-CZ" dirty="0" smtClean="0"/>
              <a:t>kdykoli</a:t>
            </a:r>
          </a:p>
          <a:p>
            <a:pPr marL="241300" marR="156845" indent="-228600">
              <a:lnSpc>
                <a:spcPts val="1939"/>
              </a:lnSpc>
              <a:spcBef>
                <a:spcPts val="345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lang="cs-CZ" dirty="0"/>
              <a:t> Do profilu lze přidat následující nastavení zařízení </a:t>
            </a:r>
            <a:r>
              <a:rPr sz="1800" spc="-5" dirty="0" smtClean="0">
                <a:latin typeface="Bosch Office Sans"/>
                <a:cs typeface="Bosch Office Sans"/>
              </a:rPr>
              <a:t>:</a:t>
            </a:r>
            <a:endParaRPr sz="1800" dirty="0">
              <a:latin typeface="Bosch Office Sans"/>
              <a:cs typeface="Bosch Office Sans"/>
            </a:endParaRPr>
          </a:p>
          <a:p>
            <a:pPr marL="46990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Wingdings 3"/>
                <a:cs typeface="Wingdings 3"/>
              </a:rPr>
              <a:t>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cs-CZ" sz="1400" spc="-5" dirty="0" smtClean="0">
                <a:latin typeface="Bosch Office Sans"/>
                <a:cs typeface="Bosch Office Sans"/>
              </a:rPr>
              <a:t>Nastavení sklonu</a:t>
            </a:r>
            <a:endParaRPr sz="1400" dirty="0">
              <a:latin typeface="Bosch Office Sans"/>
              <a:cs typeface="Bosch Office Sans"/>
            </a:endParaRPr>
          </a:p>
          <a:p>
            <a:pPr marL="469900">
              <a:lnSpc>
                <a:spcPct val="100000"/>
              </a:lnSpc>
              <a:spcBef>
                <a:spcPts val="334"/>
              </a:spcBef>
            </a:pPr>
            <a:r>
              <a:rPr sz="1400" spc="-5" dirty="0">
                <a:latin typeface="Wingdings 3"/>
                <a:cs typeface="Wingdings 3"/>
              </a:rPr>
              <a:t>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Bosch Office Sans"/>
                <a:cs typeface="Bosch Office Sans"/>
              </a:rPr>
              <a:t>ADS</a:t>
            </a:r>
            <a:endParaRPr sz="1400" dirty="0">
              <a:latin typeface="Bosch Office Sans"/>
              <a:cs typeface="Bosch Office Sans"/>
            </a:endParaRPr>
          </a:p>
          <a:p>
            <a:pPr marL="4699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Wingdings 3"/>
                <a:cs typeface="Wingdings 3"/>
              </a:rPr>
              <a:t>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Bosch Office Sans"/>
                <a:cs typeface="Bosch Office Sans"/>
              </a:rPr>
              <a:t>Mask Mode </a:t>
            </a:r>
            <a:r>
              <a:rPr lang="cs-CZ" sz="1400" spc="-5" dirty="0" smtClean="0">
                <a:latin typeface="Bosch Office Sans"/>
                <a:cs typeface="Bosch Office Sans"/>
              </a:rPr>
              <a:t>nebo výseč úhlu</a:t>
            </a:r>
            <a:endParaRPr sz="1400" dirty="0">
              <a:latin typeface="Bosch Office Sans"/>
              <a:cs typeface="Bosch Office Sans"/>
            </a:endParaRPr>
          </a:p>
          <a:p>
            <a:pPr marL="46990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latin typeface="Wingdings 3"/>
                <a:cs typeface="Wingdings 3"/>
              </a:rPr>
              <a:t>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lang="cs-CZ" sz="1400" spc="-5" dirty="0" smtClean="0">
                <a:latin typeface="Bosch Office Sans"/>
                <a:cs typeface="Times New Roman"/>
              </a:rPr>
              <a:t>otáčky</a:t>
            </a:r>
            <a:endParaRPr sz="1400" dirty="0">
              <a:latin typeface="Bosch Office Sans"/>
              <a:cs typeface="Bosch Office Sans"/>
            </a:endParaRPr>
          </a:p>
          <a:p>
            <a:pPr marL="46990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latin typeface="Wingdings 3"/>
                <a:cs typeface="Wingdings 3"/>
              </a:rPr>
              <a:t>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cs-CZ" sz="1400" spc="-5" dirty="0" smtClean="0">
                <a:latin typeface="Bosch Office Sans"/>
                <a:cs typeface="Times New Roman"/>
              </a:rPr>
              <a:t>Funkce olovnice</a:t>
            </a:r>
            <a:endParaRPr sz="1400" dirty="0">
              <a:latin typeface="Bosch Office Sans"/>
              <a:cs typeface="Bosch Office Sans"/>
            </a:endParaRPr>
          </a:p>
          <a:p>
            <a:pPr marL="241300" marR="5080" indent="-228600">
              <a:lnSpc>
                <a:spcPts val="1939"/>
              </a:lnSpc>
              <a:spcBef>
                <a:spcPts val="1019"/>
              </a:spcBef>
            </a:pPr>
            <a:r>
              <a:rPr sz="1800" spc="20" dirty="0" smtClean="0">
                <a:latin typeface="Wingdings 3"/>
                <a:cs typeface="Wingdings 3"/>
              </a:rPr>
              <a:t></a:t>
            </a:r>
            <a:r>
              <a:rPr lang="cs-CZ" dirty="0"/>
              <a:t> Profily lze vytvářet, přejmenovávat, mazat a používat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812155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spc="-5" dirty="0" smtClean="0">
                <a:solidFill>
                  <a:srgbClr val="003B6A"/>
                </a:solidFill>
              </a:rPr>
              <a:t>LEVELLING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</a:t>
            </a:r>
            <a:r>
              <a:rPr spc="-65" dirty="0">
                <a:solidFill>
                  <a:srgbClr val="003B6A"/>
                </a:solidFill>
              </a:rPr>
              <a:t> </a:t>
            </a:r>
            <a:r>
              <a:rPr lang="cs-CZ" spc="-5" dirty="0" smtClean="0">
                <a:solidFill>
                  <a:srgbClr val="003B6A"/>
                </a:solidFill>
              </a:rPr>
              <a:t>PROFILY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2667" y="1771650"/>
            <a:ext cx="1908047" cy="339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0371" y="2759964"/>
            <a:ext cx="2063750" cy="182880"/>
          </a:xfrm>
          <a:custGeom>
            <a:avLst/>
            <a:gdLst/>
            <a:ahLst/>
            <a:cxnLst/>
            <a:rect l="l" t="t" r="r" b="b"/>
            <a:pathLst>
              <a:path w="2063750" h="182880">
                <a:moveTo>
                  <a:pt x="0" y="0"/>
                </a:moveTo>
                <a:lnTo>
                  <a:pt x="2063496" y="0"/>
                </a:lnTo>
                <a:lnTo>
                  <a:pt x="2063496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03942" y="229362"/>
            <a:ext cx="637792" cy="1220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7475" y="421767"/>
            <a:ext cx="242570" cy="269875"/>
          </a:xfrm>
          <a:custGeom>
            <a:avLst/>
            <a:gdLst/>
            <a:ahLst/>
            <a:cxnLst/>
            <a:rect l="l" t="t" r="r" b="b"/>
            <a:pathLst>
              <a:path w="242570" h="269875">
                <a:moveTo>
                  <a:pt x="0" y="0"/>
                </a:moveTo>
                <a:lnTo>
                  <a:pt x="242316" y="0"/>
                </a:lnTo>
                <a:lnTo>
                  <a:pt x="242316" y="269748"/>
                </a:lnTo>
                <a:lnTo>
                  <a:pt x="0" y="26974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6691" y="4440936"/>
            <a:ext cx="940103" cy="722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767070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spc="-5" dirty="0" smtClean="0">
                <a:solidFill>
                  <a:srgbClr val="003B6A"/>
                </a:solidFill>
              </a:rPr>
              <a:t>LEVELLING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</a:t>
            </a:r>
            <a:r>
              <a:rPr spc="-140" dirty="0">
                <a:solidFill>
                  <a:srgbClr val="003B6A"/>
                </a:solidFill>
              </a:rPr>
              <a:t> </a:t>
            </a:r>
            <a:r>
              <a:rPr spc="-10" dirty="0">
                <a:solidFill>
                  <a:srgbClr val="003B6A"/>
                </a:solidFill>
              </a:rPr>
              <a:t>ADS</a:t>
            </a:r>
          </a:p>
        </p:txBody>
      </p:sp>
      <p:sp>
        <p:nvSpPr>
          <p:cNvPr id="3" name="object 3"/>
          <p:cNvSpPr/>
          <p:nvPr/>
        </p:nvSpPr>
        <p:spPr>
          <a:xfrm>
            <a:off x="7317157" y="1242822"/>
            <a:ext cx="2164595" cy="446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577" y="1356453"/>
            <a:ext cx="4001770" cy="255967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lang="cs-CZ" dirty="0"/>
              <a:t> Ve výchozím nastavení je </a:t>
            </a:r>
            <a:r>
              <a:rPr lang="cs-CZ" dirty="0" smtClean="0"/>
              <a:t>funkce </a:t>
            </a:r>
            <a:r>
              <a:rPr lang="cs-CZ" dirty="0"/>
              <a:t>ADS aktivní </a:t>
            </a:r>
            <a:endParaRPr lang="cs-CZ" dirty="0" smtClean="0"/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65" dirty="0" smtClean="0">
                <a:latin typeface="Wingdings 3"/>
                <a:cs typeface="Wingdings 3"/>
              </a:rPr>
              <a:t></a:t>
            </a:r>
            <a:r>
              <a:rPr lang="cs-CZ" dirty="0"/>
              <a:t>Pokud je spuštěna, vyskakovací okno a červená výstražná ikona na stavovém řádku upozorní uživatele na změny polohy zařízení GRL</a:t>
            </a:r>
            <a:r>
              <a:rPr lang="cs-CZ" dirty="0" smtClean="0"/>
              <a:t>.</a:t>
            </a: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30" dirty="0" smtClean="0">
                <a:latin typeface="Wingdings 3"/>
                <a:cs typeface="Wingdings 3"/>
              </a:rPr>
              <a:t></a:t>
            </a:r>
            <a:r>
              <a:rPr lang="cs-CZ" dirty="0"/>
              <a:t>Po zapnutí ADS bude aktivní po 30 sekundách bez pohybu nástroje.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141" y="1784604"/>
            <a:ext cx="1908047" cy="3391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0955" y="3134105"/>
            <a:ext cx="898525" cy="490220"/>
          </a:xfrm>
          <a:custGeom>
            <a:avLst/>
            <a:gdLst/>
            <a:ahLst/>
            <a:cxnLst/>
            <a:rect l="l" t="t" r="r" b="b"/>
            <a:pathLst>
              <a:path w="898525" h="490220">
                <a:moveTo>
                  <a:pt x="0" y="0"/>
                </a:moveTo>
                <a:lnTo>
                  <a:pt x="898398" y="0"/>
                </a:lnTo>
                <a:lnTo>
                  <a:pt x="898398" y="489966"/>
                </a:lnTo>
                <a:lnTo>
                  <a:pt x="0" y="489966"/>
                </a:lnTo>
                <a:lnTo>
                  <a:pt x="0" y="0"/>
                </a:lnTo>
                <a:close/>
              </a:path>
            </a:pathLst>
          </a:custGeom>
          <a:solidFill>
            <a:srgbClr val="A8A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2208" y="3177540"/>
            <a:ext cx="788847" cy="407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44740" y="1784604"/>
            <a:ext cx="1907285" cy="3391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2097" y="2836926"/>
            <a:ext cx="1515154" cy="1545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03942" y="229362"/>
            <a:ext cx="637792" cy="1220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7475" y="421767"/>
            <a:ext cx="242570" cy="269875"/>
          </a:xfrm>
          <a:custGeom>
            <a:avLst/>
            <a:gdLst/>
            <a:ahLst/>
            <a:cxnLst/>
            <a:rect l="l" t="t" r="r" b="b"/>
            <a:pathLst>
              <a:path w="242570" h="269875">
                <a:moveTo>
                  <a:pt x="0" y="0"/>
                </a:moveTo>
                <a:lnTo>
                  <a:pt x="242316" y="0"/>
                </a:lnTo>
                <a:lnTo>
                  <a:pt x="242316" y="269748"/>
                </a:lnTo>
                <a:lnTo>
                  <a:pt x="0" y="26974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276" y="228600"/>
            <a:ext cx="636269" cy="122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48800" y="224028"/>
            <a:ext cx="689609" cy="1226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6717" y="414147"/>
            <a:ext cx="241300" cy="260350"/>
          </a:xfrm>
          <a:custGeom>
            <a:avLst/>
            <a:gdLst/>
            <a:ahLst/>
            <a:cxnLst/>
            <a:rect l="l" t="t" r="r" b="b"/>
            <a:pathLst>
              <a:path w="241300" h="260350">
                <a:moveTo>
                  <a:pt x="0" y="0"/>
                </a:moveTo>
                <a:lnTo>
                  <a:pt x="240792" y="0"/>
                </a:lnTo>
                <a:lnTo>
                  <a:pt x="240792" y="259841"/>
                </a:lnTo>
                <a:lnTo>
                  <a:pt x="0" y="25984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6806" y="941451"/>
            <a:ext cx="240029" cy="260350"/>
          </a:xfrm>
          <a:custGeom>
            <a:avLst/>
            <a:gdLst/>
            <a:ahLst/>
            <a:cxnLst/>
            <a:rect l="l" t="t" r="r" b="b"/>
            <a:pathLst>
              <a:path w="240029" h="260350">
                <a:moveTo>
                  <a:pt x="0" y="0"/>
                </a:moveTo>
                <a:lnTo>
                  <a:pt x="240029" y="0"/>
                </a:lnTo>
                <a:lnTo>
                  <a:pt x="240029" y="259841"/>
                </a:lnTo>
                <a:lnTo>
                  <a:pt x="0" y="25984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87128" y="544068"/>
            <a:ext cx="436880" cy="480059"/>
          </a:xfrm>
          <a:custGeom>
            <a:avLst/>
            <a:gdLst/>
            <a:ahLst/>
            <a:cxnLst/>
            <a:rect l="l" t="t" r="r" b="b"/>
            <a:pathLst>
              <a:path w="436879" h="480059">
                <a:moveTo>
                  <a:pt x="0" y="0"/>
                </a:moveTo>
                <a:lnTo>
                  <a:pt x="436384" y="480047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86778" y="989087"/>
            <a:ext cx="80010" cy="82550"/>
          </a:xfrm>
          <a:custGeom>
            <a:avLst/>
            <a:gdLst/>
            <a:ahLst/>
            <a:cxnLst/>
            <a:rect l="l" t="t" r="r" b="b"/>
            <a:pathLst>
              <a:path w="80009" h="82550">
                <a:moveTo>
                  <a:pt x="56388" y="0"/>
                </a:moveTo>
                <a:lnTo>
                  <a:pt x="0" y="51257"/>
                </a:lnTo>
                <a:lnTo>
                  <a:pt x="79451" y="82016"/>
                </a:lnTo>
                <a:lnTo>
                  <a:pt x="5638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6247130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spc="-5" dirty="0" smtClean="0">
                <a:solidFill>
                  <a:srgbClr val="003B6A"/>
                </a:solidFill>
              </a:rPr>
              <a:t>LEVELLING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 MASK</a:t>
            </a:r>
            <a:r>
              <a:rPr spc="-75" dirty="0">
                <a:solidFill>
                  <a:srgbClr val="003B6A"/>
                </a:solidFill>
              </a:rPr>
              <a:t> </a:t>
            </a:r>
            <a:r>
              <a:rPr spc="-5" dirty="0">
                <a:solidFill>
                  <a:srgbClr val="003B6A"/>
                </a:solidFill>
              </a:rPr>
              <a:t>MODE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9716" y="1452271"/>
            <a:ext cx="387604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lang="cs-CZ" dirty="0"/>
              <a:t>Použijte režim masky, abyste se vyhnuli odrazům a rušení s jinými lasery aktivací laseru pouze v předdefinovaných </a:t>
            </a:r>
            <a:r>
              <a:rPr lang="cs-CZ" dirty="0" smtClean="0"/>
              <a:t>výsečích.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4474" y="1792986"/>
            <a:ext cx="1912619" cy="3390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41136"/>
            <a:ext cx="10969752" cy="12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63980" y="5664708"/>
            <a:ext cx="860795" cy="184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300" y="196073"/>
            <a:ext cx="6639559" cy="89575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b="1" spc="-5" dirty="0">
                <a:latin typeface="Bosch Office Sans"/>
                <a:cs typeface="Bosch Office Sans"/>
              </a:rPr>
              <a:t>GRL </a:t>
            </a:r>
            <a:r>
              <a:rPr sz="2800" b="1" dirty="0">
                <a:latin typeface="Bosch Office Sans"/>
                <a:cs typeface="Bosch Office Sans"/>
              </a:rPr>
              <a:t>600 </a:t>
            </a:r>
            <a:r>
              <a:rPr sz="2800" b="1" spc="-5" dirty="0">
                <a:latin typeface="Bosch Office Sans"/>
                <a:cs typeface="Bosch Office Sans"/>
              </a:rPr>
              <a:t>CHV </a:t>
            </a:r>
            <a:endParaRPr lang="cs-CZ" sz="2800" b="1" spc="-5" dirty="0" smtClean="0">
              <a:latin typeface="Bosch Office Sans"/>
              <a:cs typeface="Bosch Office Sans"/>
            </a:endParaRPr>
          </a:p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b="1" spc="-5" dirty="0" smtClean="0">
                <a:solidFill>
                  <a:srgbClr val="003B6A"/>
                </a:solidFill>
                <a:latin typeface="Bosch Office Sans"/>
                <a:cs typeface="Bosch Office Sans"/>
              </a:rPr>
              <a:t>LEVELLING </a:t>
            </a:r>
            <a:r>
              <a:rPr sz="2800" b="1" spc="-5" dirty="0">
                <a:solidFill>
                  <a:srgbClr val="003B6A"/>
                </a:solidFill>
                <a:latin typeface="Bosch Office Sans"/>
                <a:cs typeface="Bosch Office Sans"/>
              </a:rPr>
              <a:t>REMOTE </a:t>
            </a:r>
            <a:r>
              <a:rPr sz="2800" b="1" dirty="0">
                <a:solidFill>
                  <a:srgbClr val="003B6A"/>
                </a:solidFill>
                <a:latin typeface="Bosch Office Sans"/>
                <a:cs typeface="Bosch Office Sans"/>
              </a:rPr>
              <a:t>– </a:t>
            </a:r>
            <a:r>
              <a:rPr lang="cs-CZ" sz="2800" b="1" spc="-5" dirty="0" smtClean="0">
                <a:solidFill>
                  <a:srgbClr val="003B6A"/>
                </a:solidFill>
                <a:latin typeface="Bosch Office Sans"/>
                <a:cs typeface="Bosch Office Sans"/>
              </a:rPr>
              <a:t>VÝSEČ ÚHLU</a:t>
            </a:r>
            <a:endParaRPr sz="2800" dirty="0">
              <a:latin typeface="Bosch Office Sans"/>
              <a:cs typeface="Bosch Office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953" y="1450956"/>
            <a:ext cx="367093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</a:pPr>
            <a:r>
              <a:rPr sz="1800" spc="45" dirty="0" smtClean="0">
                <a:latin typeface="Wingdings 3"/>
                <a:cs typeface="Wingdings 3"/>
              </a:rPr>
              <a:t></a:t>
            </a:r>
            <a:r>
              <a:rPr lang="cs-CZ" dirty="0"/>
              <a:t>Nastavte úhel </a:t>
            </a:r>
            <a:r>
              <a:rPr lang="cs-CZ" dirty="0" smtClean="0"/>
              <a:t>výseče </a:t>
            </a:r>
            <a:r>
              <a:rPr lang="cs-CZ" dirty="0"/>
              <a:t>laserového paprsku a posuňte jej ve směru nebo proti směru hodinových ručiček.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2418" y="230124"/>
            <a:ext cx="635506" cy="1219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4990" y="230124"/>
            <a:ext cx="686561" cy="1219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40620" y="415671"/>
            <a:ext cx="241300" cy="260350"/>
          </a:xfrm>
          <a:custGeom>
            <a:avLst/>
            <a:gdLst/>
            <a:ahLst/>
            <a:cxnLst/>
            <a:rect l="l" t="t" r="r" b="b"/>
            <a:pathLst>
              <a:path w="241300" h="260350">
                <a:moveTo>
                  <a:pt x="0" y="0"/>
                </a:moveTo>
                <a:lnTo>
                  <a:pt x="240792" y="0"/>
                </a:lnTo>
                <a:lnTo>
                  <a:pt x="240792" y="259841"/>
                </a:lnTo>
                <a:lnTo>
                  <a:pt x="0" y="25984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42651" y="942213"/>
            <a:ext cx="240029" cy="259079"/>
          </a:xfrm>
          <a:custGeom>
            <a:avLst/>
            <a:gdLst/>
            <a:ahLst/>
            <a:cxnLst/>
            <a:rect l="l" t="t" r="r" b="b"/>
            <a:pathLst>
              <a:path w="240029" h="259080">
                <a:moveTo>
                  <a:pt x="0" y="0"/>
                </a:moveTo>
                <a:lnTo>
                  <a:pt x="240029" y="0"/>
                </a:lnTo>
                <a:lnTo>
                  <a:pt x="240029" y="259079"/>
                </a:lnTo>
                <a:lnTo>
                  <a:pt x="0" y="259079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1031" y="545592"/>
            <a:ext cx="709295" cy="490220"/>
          </a:xfrm>
          <a:custGeom>
            <a:avLst/>
            <a:gdLst/>
            <a:ahLst/>
            <a:cxnLst/>
            <a:rect l="l" t="t" r="r" b="b"/>
            <a:pathLst>
              <a:path w="709295" h="490219">
                <a:moveTo>
                  <a:pt x="0" y="0"/>
                </a:moveTo>
                <a:lnTo>
                  <a:pt x="709028" y="490105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57950" y="997131"/>
            <a:ext cx="84455" cy="74930"/>
          </a:xfrm>
          <a:custGeom>
            <a:avLst/>
            <a:gdLst/>
            <a:ahLst/>
            <a:cxnLst/>
            <a:rect l="l" t="t" r="r" b="b"/>
            <a:pathLst>
              <a:path w="84454" h="74930">
                <a:moveTo>
                  <a:pt x="43332" y="0"/>
                </a:moveTo>
                <a:lnTo>
                  <a:pt x="0" y="62674"/>
                </a:lnTo>
                <a:lnTo>
                  <a:pt x="84340" y="74676"/>
                </a:lnTo>
                <a:lnTo>
                  <a:pt x="4333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5904" y="1793748"/>
            <a:ext cx="1908047" cy="3390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8867" y="4690110"/>
            <a:ext cx="1694814" cy="237490"/>
          </a:xfrm>
          <a:custGeom>
            <a:avLst/>
            <a:gdLst/>
            <a:ahLst/>
            <a:cxnLst/>
            <a:rect l="l" t="t" r="r" b="b"/>
            <a:pathLst>
              <a:path w="1694814" h="237489">
                <a:moveTo>
                  <a:pt x="0" y="0"/>
                </a:moveTo>
                <a:lnTo>
                  <a:pt x="1694688" y="0"/>
                </a:lnTo>
                <a:lnTo>
                  <a:pt x="1694688" y="236981"/>
                </a:lnTo>
                <a:lnTo>
                  <a:pt x="0" y="236981"/>
                </a:lnTo>
                <a:lnTo>
                  <a:pt x="0" y="0"/>
                </a:lnTo>
                <a:close/>
              </a:path>
            </a:pathLst>
          </a:custGeom>
          <a:solidFill>
            <a:srgbClr val="A8A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5608" y="2414777"/>
            <a:ext cx="1032510" cy="119380"/>
          </a:xfrm>
          <a:custGeom>
            <a:avLst/>
            <a:gdLst/>
            <a:ahLst/>
            <a:cxnLst/>
            <a:rect l="l" t="t" r="r" b="b"/>
            <a:pathLst>
              <a:path w="1032510" h="119380">
                <a:moveTo>
                  <a:pt x="0" y="0"/>
                </a:moveTo>
                <a:lnTo>
                  <a:pt x="1032510" y="0"/>
                </a:lnTo>
                <a:lnTo>
                  <a:pt x="103251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A8A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44946" y="2641092"/>
            <a:ext cx="256540" cy="15430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600" spc="-5" dirty="0">
                <a:solidFill>
                  <a:srgbClr val="246B9C"/>
                </a:solidFill>
                <a:latin typeface="Bosch Office Sans"/>
                <a:cs typeface="Bosch Office Sans"/>
              </a:rPr>
              <a:t>off</a:t>
            </a:r>
            <a:endParaRPr sz="600">
              <a:latin typeface="Bosch Office Sans"/>
              <a:cs typeface="Bosch Office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0038" y="229362"/>
            <a:ext cx="631697" cy="122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0553" y="404241"/>
            <a:ext cx="260350" cy="243840"/>
          </a:xfrm>
          <a:custGeom>
            <a:avLst/>
            <a:gdLst/>
            <a:ahLst/>
            <a:cxnLst/>
            <a:rect l="l" t="t" r="r" b="b"/>
            <a:pathLst>
              <a:path w="260350" h="243840">
                <a:moveTo>
                  <a:pt x="0" y="0"/>
                </a:moveTo>
                <a:lnTo>
                  <a:pt x="259842" y="0"/>
                </a:lnTo>
                <a:lnTo>
                  <a:pt x="259842" y="243839"/>
                </a:lnTo>
                <a:lnTo>
                  <a:pt x="0" y="243839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981773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 smtClean="0"/>
              <a:t>CHV</a:t>
            </a:r>
            <a:endParaRPr spc="-30" dirty="0"/>
          </a:p>
          <a:p>
            <a:pPr marL="12700">
              <a:lnSpc>
                <a:spcPts val="3190"/>
              </a:lnSpc>
            </a:pPr>
            <a:r>
              <a:rPr spc="-5" dirty="0">
                <a:solidFill>
                  <a:srgbClr val="003B6A"/>
                </a:solidFill>
              </a:rPr>
              <a:t>LEVELLING 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25" dirty="0" smtClean="0">
                <a:solidFill>
                  <a:srgbClr val="003B6A"/>
                </a:solidFill>
              </a:rPr>
              <a:t>ASISTENT KALIBRACE </a:t>
            </a:r>
            <a:r>
              <a:rPr dirty="0" smtClean="0">
                <a:solidFill>
                  <a:srgbClr val="003B6A"/>
                </a:solidFill>
              </a:rPr>
              <a:t>(</a:t>
            </a:r>
            <a:r>
              <a:rPr dirty="0" err="1" smtClean="0">
                <a:solidFill>
                  <a:srgbClr val="003B6A"/>
                </a:solidFill>
              </a:rPr>
              <a:t>uCAL</a:t>
            </a:r>
            <a:r>
              <a:rPr dirty="0">
                <a:solidFill>
                  <a:srgbClr val="003B6A"/>
                </a:solidFill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0226" y="2058797"/>
            <a:ext cx="3736975" cy="163442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</a:pPr>
            <a:r>
              <a:rPr sz="1800" spc="25" dirty="0" smtClean="0">
                <a:latin typeface="Wingdings 3"/>
                <a:cs typeface="Wingdings 3"/>
              </a:rPr>
              <a:t></a:t>
            </a:r>
            <a:r>
              <a:rPr lang="cs-CZ" dirty="0"/>
              <a:t> Provede vás procesem kalibrace pro každou osu</a:t>
            </a:r>
            <a:endParaRPr sz="1800" dirty="0">
              <a:latin typeface="Bosch Office Sans"/>
              <a:cs typeface="Bosch Office Sans"/>
            </a:endParaRPr>
          </a:p>
          <a:p>
            <a:pPr marL="241300" marR="83185" indent="-228600">
              <a:lnSpc>
                <a:spcPts val="1939"/>
              </a:lnSpc>
              <a:spcBef>
                <a:spcPts val="1005"/>
              </a:spcBef>
            </a:pPr>
            <a:r>
              <a:rPr sz="1800" spc="25" dirty="0" smtClean="0">
                <a:latin typeface="Wingdings 3"/>
                <a:cs typeface="Wingdings 3"/>
              </a:rPr>
              <a:t></a:t>
            </a:r>
            <a:r>
              <a:rPr lang="cs-CZ" dirty="0"/>
              <a:t>Pro použití </a:t>
            </a:r>
            <a:r>
              <a:rPr lang="cs-CZ" dirty="0" err="1"/>
              <a:t>uCAL</a:t>
            </a:r>
            <a:r>
              <a:rPr lang="cs-CZ" dirty="0"/>
              <a:t> je nutné aktivní spojení mezi rotačním laserem a přijímačem (přijímač, který je součástí </a:t>
            </a:r>
            <a:r>
              <a:rPr lang="cs-CZ" dirty="0" err="1"/>
              <a:t>SoD</a:t>
            </a:r>
            <a:r>
              <a:rPr lang="cs-CZ" dirty="0"/>
              <a:t>, je již připojen)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77786" y="3379851"/>
            <a:ext cx="356235" cy="410209"/>
          </a:xfrm>
          <a:custGeom>
            <a:avLst/>
            <a:gdLst/>
            <a:ahLst/>
            <a:cxnLst/>
            <a:rect l="l" t="t" r="r" b="b"/>
            <a:pathLst>
              <a:path w="356234" h="410210">
                <a:moveTo>
                  <a:pt x="0" y="0"/>
                </a:moveTo>
                <a:lnTo>
                  <a:pt x="177927" y="0"/>
                </a:lnTo>
                <a:lnTo>
                  <a:pt x="355854" y="204978"/>
                </a:lnTo>
                <a:lnTo>
                  <a:pt x="177927" y="409956"/>
                </a:lnTo>
                <a:lnTo>
                  <a:pt x="0" y="409956"/>
                </a:lnTo>
                <a:lnTo>
                  <a:pt x="177927" y="20497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F13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8220" y="3379851"/>
            <a:ext cx="356235" cy="410209"/>
          </a:xfrm>
          <a:custGeom>
            <a:avLst/>
            <a:gdLst/>
            <a:ahLst/>
            <a:cxnLst/>
            <a:rect l="l" t="t" r="r" b="b"/>
            <a:pathLst>
              <a:path w="356234" h="410210">
                <a:moveTo>
                  <a:pt x="0" y="0"/>
                </a:moveTo>
                <a:lnTo>
                  <a:pt x="177927" y="0"/>
                </a:lnTo>
                <a:lnTo>
                  <a:pt x="355854" y="204978"/>
                </a:lnTo>
                <a:lnTo>
                  <a:pt x="177927" y="409956"/>
                </a:lnTo>
                <a:lnTo>
                  <a:pt x="0" y="409956"/>
                </a:lnTo>
                <a:lnTo>
                  <a:pt x="177927" y="20497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F13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8279" y="1836420"/>
            <a:ext cx="1620281" cy="3344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7658" y="1836420"/>
            <a:ext cx="1660124" cy="334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3597" y="1836420"/>
            <a:ext cx="1659361" cy="334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7292" y="2243328"/>
            <a:ext cx="1418843" cy="2519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8940" y="2259330"/>
            <a:ext cx="1140039" cy="147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0340" y="2241804"/>
            <a:ext cx="1415795" cy="1803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2876" y="2247138"/>
            <a:ext cx="1415795" cy="25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802" y="2252472"/>
            <a:ext cx="1416557" cy="25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41136"/>
            <a:ext cx="10969752" cy="12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63980" y="5664708"/>
            <a:ext cx="860795" cy="184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981773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 smtClean="0"/>
              <a:t>CHV</a:t>
            </a:r>
            <a:endParaRPr spc="-30" dirty="0"/>
          </a:p>
          <a:p>
            <a:pPr marL="12700">
              <a:lnSpc>
                <a:spcPts val="3190"/>
              </a:lnSpc>
            </a:pPr>
            <a:r>
              <a:rPr spc="-5" dirty="0">
                <a:solidFill>
                  <a:srgbClr val="003B6A"/>
                </a:solidFill>
              </a:rPr>
              <a:t>LEVELLING 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25" dirty="0" smtClean="0">
                <a:solidFill>
                  <a:srgbClr val="003B6A"/>
                </a:solidFill>
              </a:rPr>
              <a:t>ASISTENT KALIBRACE </a:t>
            </a:r>
            <a:r>
              <a:rPr dirty="0" smtClean="0">
                <a:solidFill>
                  <a:srgbClr val="003B6A"/>
                </a:solidFill>
              </a:rPr>
              <a:t>(</a:t>
            </a:r>
            <a:r>
              <a:rPr dirty="0" err="1" smtClean="0">
                <a:solidFill>
                  <a:srgbClr val="003B6A"/>
                </a:solidFill>
              </a:rPr>
              <a:t>uCAL</a:t>
            </a:r>
            <a:r>
              <a:rPr dirty="0">
                <a:solidFill>
                  <a:srgbClr val="003B6A"/>
                </a:solidFill>
              </a:rPr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3221354" y="2915793"/>
            <a:ext cx="356870" cy="409575"/>
          </a:xfrm>
          <a:custGeom>
            <a:avLst/>
            <a:gdLst/>
            <a:ahLst/>
            <a:cxnLst/>
            <a:rect l="l" t="t" r="r" b="b"/>
            <a:pathLst>
              <a:path w="356870" h="409575">
                <a:moveTo>
                  <a:pt x="0" y="0"/>
                </a:moveTo>
                <a:lnTo>
                  <a:pt x="178308" y="0"/>
                </a:lnTo>
                <a:lnTo>
                  <a:pt x="356616" y="204597"/>
                </a:lnTo>
                <a:lnTo>
                  <a:pt x="178308" y="409194"/>
                </a:lnTo>
                <a:lnTo>
                  <a:pt x="0" y="409194"/>
                </a:lnTo>
                <a:lnTo>
                  <a:pt x="178308" y="204597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F13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18061" y="1836420"/>
            <a:ext cx="1620281" cy="334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0278" y="2245614"/>
            <a:ext cx="1416557" cy="2519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3835" y="2270760"/>
            <a:ext cx="1140040" cy="147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7361" y="1836420"/>
            <a:ext cx="1620281" cy="334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1414" y="2267711"/>
            <a:ext cx="1140040" cy="147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2171" y="1836420"/>
            <a:ext cx="1619537" cy="334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9682" y="1836420"/>
            <a:ext cx="1659361" cy="3348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6966" y="2267711"/>
            <a:ext cx="1140040" cy="147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0291" y="1836420"/>
            <a:ext cx="1619537" cy="334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4544" y="2261616"/>
            <a:ext cx="1140040" cy="147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10038" y="229362"/>
            <a:ext cx="631697" cy="1220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0553" y="404241"/>
            <a:ext cx="260350" cy="243840"/>
          </a:xfrm>
          <a:custGeom>
            <a:avLst/>
            <a:gdLst/>
            <a:ahLst/>
            <a:cxnLst/>
            <a:rect l="l" t="t" r="r" b="b"/>
            <a:pathLst>
              <a:path w="260350" h="243840">
                <a:moveTo>
                  <a:pt x="0" y="0"/>
                </a:moveTo>
                <a:lnTo>
                  <a:pt x="259842" y="0"/>
                </a:lnTo>
                <a:lnTo>
                  <a:pt x="259842" y="243839"/>
                </a:lnTo>
                <a:lnTo>
                  <a:pt x="0" y="243839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6517" y="2242566"/>
            <a:ext cx="1415795" cy="25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4650" y="2242566"/>
            <a:ext cx="1415795" cy="25161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6111" y="2242566"/>
            <a:ext cx="1415795" cy="25161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8242" y="2242566"/>
            <a:ext cx="1415795" cy="25161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11133" y="2263140"/>
            <a:ext cx="1416557" cy="1571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82169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spc="-5" dirty="0" smtClean="0">
                <a:solidFill>
                  <a:srgbClr val="003B6A"/>
                </a:solidFill>
              </a:rPr>
              <a:t>LEVELLING </a:t>
            </a:r>
            <a:r>
              <a:rPr spc="-5" dirty="0">
                <a:solidFill>
                  <a:srgbClr val="003B6A"/>
                </a:solidFill>
              </a:rPr>
              <a:t>REMOTE </a:t>
            </a:r>
            <a:r>
              <a:rPr dirty="0">
                <a:solidFill>
                  <a:srgbClr val="003B6A"/>
                </a:solidFill>
              </a:rPr>
              <a:t>– </a:t>
            </a:r>
            <a:r>
              <a:rPr lang="cs-CZ" spc="-35" dirty="0" smtClean="0">
                <a:solidFill>
                  <a:srgbClr val="003B6A"/>
                </a:solidFill>
              </a:rPr>
              <a:t>UZAMČENÍ KLÁVESNICE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760" y="1450085"/>
            <a:ext cx="4028440" cy="27424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857885" indent="-228600">
              <a:lnSpc>
                <a:spcPts val="1939"/>
              </a:lnSpc>
              <a:spcBef>
                <a:spcPts val="345"/>
              </a:spcBef>
            </a:pPr>
            <a:r>
              <a:rPr sz="1800" spc="40" dirty="0" smtClean="0">
                <a:latin typeface="Wingdings 3"/>
                <a:cs typeface="Wingdings 3"/>
              </a:rPr>
              <a:t></a:t>
            </a:r>
            <a:r>
              <a:rPr lang="cs-CZ" sz="1800" spc="40" dirty="0" smtClean="0">
                <a:latin typeface="Bosch Office Sans" pitchFamily="2" charset="0"/>
                <a:cs typeface="Bosch Office Sans"/>
              </a:rPr>
              <a:t>Zamčení/odemknutí klávesnice na rotačním laseru</a:t>
            </a:r>
            <a:r>
              <a:rPr sz="1800" spc="-5" dirty="0" smtClean="0">
                <a:latin typeface="Bosch Office Sans" pitchFamily="2" charset="0"/>
                <a:cs typeface="Bosch Office Sans"/>
              </a:rPr>
              <a:t>.</a:t>
            </a:r>
            <a:endParaRPr sz="1800" dirty="0">
              <a:latin typeface="Bosch Office Sans" pitchFamily="2" charset="0"/>
              <a:cs typeface="Bosch Office Sans"/>
            </a:endParaRPr>
          </a:p>
          <a:p>
            <a:pPr marL="241300" marR="271145" indent="-228600">
              <a:lnSpc>
                <a:spcPts val="1939"/>
              </a:lnSpc>
              <a:spcBef>
                <a:spcPts val="1005"/>
              </a:spcBef>
            </a:pPr>
            <a:r>
              <a:rPr sz="1800" spc="25" dirty="0" smtClean="0">
                <a:latin typeface="Bosch Office Sans" pitchFamily="2" charset="0"/>
                <a:cs typeface="Wingdings 3"/>
              </a:rPr>
              <a:t></a:t>
            </a:r>
            <a:r>
              <a:rPr lang="cs-CZ" dirty="0">
                <a:latin typeface="Bosch Office Sans" pitchFamily="2" charset="0"/>
              </a:rPr>
              <a:t> Rotační laser nelze ovládat pomocí klávesnice zařízení, pokud je zámek aktivní</a:t>
            </a:r>
            <a:r>
              <a:rPr sz="1800" dirty="0" smtClean="0">
                <a:latin typeface="Bosch Office Sans" pitchFamily="2" charset="0"/>
                <a:cs typeface="Bosch Office Sans"/>
              </a:rPr>
              <a:t>.</a:t>
            </a:r>
            <a:endParaRPr sz="1800" dirty="0">
              <a:latin typeface="Bosch Office Sans" pitchFamily="2" charset="0"/>
              <a:cs typeface="Bosch Office Sans"/>
            </a:endParaRPr>
          </a:p>
          <a:p>
            <a:r>
              <a:rPr sz="1800" spc="40" dirty="0" smtClean="0">
                <a:latin typeface="Bosch Office Sans" pitchFamily="2" charset="0"/>
                <a:cs typeface="Wingdings 3"/>
              </a:rPr>
              <a:t></a:t>
            </a:r>
            <a:r>
              <a:rPr lang="cs-CZ" dirty="0">
                <a:latin typeface="Bosch Office Sans" pitchFamily="2" charset="0"/>
              </a:rPr>
              <a:t>Zámek lze stále deaktivovat kombinací tlačítek (v případě vybité baterie </a:t>
            </a:r>
            <a:r>
              <a:rPr lang="cs-CZ" dirty="0" err="1">
                <a:latin typeface="Bosch Office Sans" pitchFamily="2" charset="0"/>
              </a:rPr>
              <a:t>smartphonu</a:t>
            </a:r>
            <a:r>
              <a:rPr lang="cs-CZ" dirty="0">
                <a:latin typeface="Bosch Office Sans" pitchFamily="2" charset="0"/>
              </a:rPr>
              <a:t> nebo poškozeného telefonu)</a:t>
            </a:r>
          </a:p>
        </p:txBody>
      </p:sp>
      <p:sp>
        <p:nvSpPr>
          <p:cNvPr id="4" name="object 4"/>
          <p:cNvSpPr/>
          <p:nvPr/>
        </p:nvSpPr>
        <p:spPr>
          <a:xfrm>
            <a:off x="4459657" y="1242822"/>
            <a:ext cx="2164595" cy="446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4379" y="1789176"/>
            <a:ext cx="1908047" cy="3390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7635" y="3064764"/>
            <a:ext cx="784847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5237" y="1242822"/>
            <a:ext cx="2164595" cy="446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2914" y="1786890"/>
            <a:ext cx="1908047" cy="3390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91144" y="2392680"/>
            <a:ext cx="54787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5071" y="1789176"/>
            <a:ext cx="850391" cy="219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10038" y="229362"/>
            <a:ext cx="631697" cy="1220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20553" y="404241"/>
            <a:ext cx="260350" cy="243840"/>
          </a:xfrm>
          <a:custGeom>
            <a:avLst/>
            <a:gdLst/>
            <a:ahLst/>
            <a:cxnLst/>
            <a:rect l="l" t="t" r="r" b="b"/>
            <a:pathLst>
              <a:path w="260350" h="243840">
                <a:moveTo>
                  <a:pt x="0" y="0"/>
                </a:moveTo>
                <a:lnTo>
                  <a:pt x="259842" y="0"/>
                </a:lnTo>
                <a:lnTo>
                  <a:pt x="259842" y="243839"/>
                </a:lnTo>
                <a:lnTo>
                  <a:pt x="0" y="243839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4140" y="1521142"/>
            <a:ext cx="3982720" cy="120289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580"/>
              </a:spcBef>
            </a:pPr>
            <a:r>
              <a:rPr lang="cs-CZ" sz="4000" spc="-5" dirty="0" smtClean="0">
                <a:solidFill>
                  <a:srgbClr val="FFFFFF"/>
                </a:solidFill>
              </a:rPr>
              <a:t>PŘEHLED MODELŮ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494155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01360"/>
              </p:ext>
            </p:extLst>
          </p:nvPr>
        </p:nvGraphicFramePr>
        <p:xfrm>
          <a:off x="250825" y="1577663"/>
          <a:ext cx="10569576" cy="3371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9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525F6B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525F6B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525F6B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cs-CZ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Rozsah dodávky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525F6B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cs-CZ" sz="1200" b="1" spc="-1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Balení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525F6B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cs-CZ" sz="12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Doporučená  cena bez DPH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525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GRL 600 CHV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25F6B"/>
                      </a:solidFill>
                      <a:prstDash val="solid"/>
                    </a:lnL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0.601.061.F00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3.165.140.869.096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663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600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CHV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rotační laser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60 </a:t>
                      </a: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přijímač s držákem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RB 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60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RC 6  </a:t>
                      </a: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dálkový ovladač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WM 6 </a:t>
                      </a: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držák na zeď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GBA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18V 4,0Ah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ProCore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akumulátor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GAL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18V-40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nabíječka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 1 </a:t>
                      </a: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adaptér na baterie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(4) D </a:t>
                      </a: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baterie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(4) AA 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bat</a:t>
                      </a:r>
                      <a:r>
                        <a:rPr lang="cs-CZ" sz="1400" spc="-5" dirty="0" err="1" smtClean="0">
                          <a:latin typeface="Calibri"/>
                          <a:cs typeface="Calibri"/>
                        </a:rPr>
                        <a:t>erie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červené brýle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červená cílová deska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popruhy na přichycení stativu na kufr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kufr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Kufr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44170 CZK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25F6B"/>
                      </a:solidFill>
                      <a:prstDash val="solid"/>
                    </a:lnR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GRL 600 CHV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JiT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Kit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25F6B"/>
                      </a:solidFill>
                      <a:prstDash val="solid"/>
                    </a:lnL>
                    <a:lnT w="6350" cap="flat" cmpd="sng" algn="ctr">
                      <a:solidFill>
                        <a:srgbClr val="525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0.615.994.0P5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525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4.059.952.557.878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525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663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GRL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600 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CHV rotační laser, LR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60 přijímač s držákem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RB 60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,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RC 6  dálkový ovladač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,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WM 6 držák na zeď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, GBA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18V 4,0Ah </a:t>
                      </a:r>
                      <a:r>
                        <a:rPr lang="cs-CZ" sz="1400" spc="-5" dirty="0" err="1" smtClean="0">
                          <a:latin typeface="+mn-lt"/>
                          <a:cs typeface="Calibri"/>
                        </a:rPr>
                        <a:t>ProCore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 akumulátor, GAL 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18V-40 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LI nabíječka,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BA 1 adaptér na baterie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,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(4) D baterie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, </a:t>
                      </a:r>
                      <a:r>
                        <a:rPr lang="cs-CZ" sz="1400" dirty="0" smtClean="0">
                          <a:latin typeface="+mn-lt"/>
                          <a:cs typeface="Calibri"/>
                        </a:rPr>
                        <a:t>(4) AA  </a:t>
                      </a:r>
                      <a:r>
                        <a:rPr lang="cs-CZ" sz="1400" spc="-5" dirty="0" smtClean="0">
                          <a:latin typeface="+mn-lt"/>
                          <a:cs typeface="Calibri"/>
                        </a:rPr>
                        <a:t>baterie, červené brýle, červená cílová deska, popruhy na přichycení stativu na kufr, kufr</a:t>
                      </a:r>
                      <a:endParaRPr lang="cs-CZ" sz="1400" dirty="0" smtClean="0">
                        <a:latin typeface="+mn-lt"/>
                        <a:cs typeface="Calibri"/>
                      </a:endParaRPr>
                    </a:p>
                    <a:p>
                      <a:pPr marL="132080" marR="1663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 smtClean="0">
                          <a:latin typeface="Calibri"/>
                          <a:cs typeface="Calibri"/>
                        </a:rPr>
                        <a:t>BT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170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HD </a:t>
                      </a: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stativ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GR240 </a:t>
                      </a: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měřicí tyč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6350" cap="flat" cmpd="sng" algn="ctr">
                      <a:solidFill>
                        <a:srgbClr val="525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lang="cs-CZ" sz="1400" spc="-5" dirty="0" smtClean="0">
                          <a:latin typeface="Calibri"/>
                          <a:cs typeface="Calibri"/>
                        </a:rPr>
                        <a:t>Kufr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525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latin typeface="Calibri"/>
                          <a:cs typeface="Calibri"/>
                        </a:rPr>
                        <a:t>47500 CZK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525F6B"/>
                      </a:solidFill>
                      <a:prstDash val="solid"/>
                    </a:lnR>
                    <a:lnT w="6350" cap="flat" cmpd="sng" algn="ctr">
                      <a:solidFill>
                        <a:srgbClr val="525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25F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78359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5" dirty="0" smtClean="0">
                <a:solidFill>
                  <a:srgbClr val="003B6A"/>
                </a:solidFill>
              </a:rPr>
              <a:t>PŘEHLED MODELŮ A ROZSAH DODÁVKY</a:t>
            </a:r>
            <a:endParaRPr spc="-5" dirty="0">
              <a:solidFill>
                <a:srgbClr val="003B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4140" y="1530795"/>
            <a:ext cx="3229610" cy="118558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lang="cs-CZ" sz="4000" spc="-45" dirty="0" smtClean="0">
                <a:solidFill>
                  <a:srgbClr val="FFFFFF"/>
                </a:solidFill>
              </a:rPr>
              <a:t>VLASTNOSTI A VÝHODY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494155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69739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521" y="66553"/>
            <a:ext cx="10970260" cy="6170930"/>
          </a:xfrm>
          <a:custGeom>
            <a:avLst/>
            <a:gdLst/>
            <a:ahLst/>
            <a:cxnLst/>
            <a:rect l="l" t="t" r="r" b="b"/>
            <a:pathLst>
              <a:path w="10970260" h="6170930">
                <a:moveTo>
                  <a:pt x="0" y="6170676"/>
                </a:moveTo>
                <a:lnTo>
                  <a:pt x="10969752" y="6170676"/>
                </a:lnTo>
                <a:lnTo>
                  <a:pt x="10969752" y="0"/>
                </a:lnTo>
                <a:lnTo>
                  <a:pt x="0" y="0"/>
                </a:lnTo>
                <a:lnTo>
                  <a:pt x="0" y="6170676"/>
                </a:lnTo>
                <a:close/>
              </a:path>
            </a:pathLst>
          </a:custGeom>
          <a:solidFill>
            <a:srgbClr val="003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2498" y="702564"/>
            <a:ext cx="4381499" cy="4619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738" y="73964"/>
            <a:ext cx="32918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GRL </a:t>
            </a:r>
            <a:r>
              <a:rPr sz="4000" dirty="0">
                <a:solidFill>
                  <a:srgbClr val="FFFFFF"/>
                </a:solidFill>
              </a:rPr>
              <a:t>600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CHV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9137142" y="4325874"/>
            <a:ext cx="827531" cy="6195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838" y="2824734"/>
            <a:ext cx="827531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8666" y="5311902"/>
            <a:ext cx="828293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79497" y="5489093"/>
            <a:ext cx="285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Selling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Point: talk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it!!!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5459" y="2532220"/>
            <a:ext cx="246342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DUÁLNÍ OSY</a:t>
            </a:r>
            <a:r>
              <a:rPr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PŘI NASTAVENÍ SKLONU</a:t>
            </a:r>
            <a:endParaRPr sz="10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Pro snadné nastavení os </a:t>
            </a:r>
            <a:r>
              <a:rPr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(X</a:t>
            </a:r>
            <a:r>
              <a:rPr sz="1000" spc="-14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a/</a:t>
            </a: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nebo </a:t>
            </a: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Y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) </a:t>
            </a: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při aplikacích až do sklonu</a:t>
            </a:r>
            <a:r>
              <a:rPr sz="1000" spc="-6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Bosch Office Sans"/>
                <a:cs typeface="Bosch Office Sans"/>
              </a:rPr>
              <a:t>8.5%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3586" y="3356062"/>
            <a:ext cx="166116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37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RYCHLOSTI A SKENOVÁNÍ ÚHLU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Umožňuje maximální viditelnost za různých světelných podmínek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2108" y="1359010"/>
            <a:ext cx="199733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VYPÍNATELNÁ ÚROVEŇ SAMOSTATNÉ NEBO DVOJITÉ OSY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chemeClr val="bg1"/>
                </a:solidFill>
                <a:latin typeface="Bosch Office Sans" pitchFamily="2" charset="0"/>
              </a:rPr>
              <a:t>Vypíná </a:t>
            </a:r>
            <a:r>
              <a:rPr lang="cs-CZ" sz="1000" dirty="0" err="1" smtClean="0">
                <a:solidFill>
                  <a:schemeClr val="bg1"/>
                </a:solidFill>
                <a:latin typeface="Bosch Office Sans" pitchFamily="2" charset="0"/>
              </a:rPr>
              <a:t>samonivelizaci</a:t>
            </a:r>
            <a:r>
              <a:rPr lang="cs-CZ" sz="1000" dirty="0" smtClean="0">
                <a:solidFill>
                  <a:schemeClr val="bg1"/>
                </a:solidFill>
                <a:latin typeface="Bosch Office Sans" pitchFamily="2" charset="0"/>
              </a:rPr>
              <a:t> pro manuální svahové aplikace větší než 8,5%</a:t>
            </a:r>
            <a:endParaRPr sz="1000" dirty="0">
              <a:solidFill>
                <a:schemeClr val="bg1"/>
              </a:solidFill>
              <a:latin typeface="Bosch Office Sans" pitchFamily="2" charset="0"/>
              <a:cs typeface="Bosch Office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5883" y="462179"/>
            <a:ext cx="149225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DISPL</a:t>
            </a: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EJ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Jasná vizualizace a zjednodušení nastavení funkcí a přehledné nastavení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946" y="3288999"/>
            <a:ext cx="13671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INOVATIVNÍ DESIGN RUKOJETÍ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Zajišťují ochranu při pádu (převrácení) přístroje z výšky 2m na stativu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78" y="1739936"/>
            <a:ext cx="14719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880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BLUETOOTH  </a:t>
            </a: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KONEKTIVITA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Pro komunikaci s aplikací</a:t>
            </a:r>
            <a:r>
              <a:rPr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Levelling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Remote</a:t>
            </a:r>
            <a:r>
              <a:rPr sz="1000" spc="-14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Bosch Office Sans"/>
                <a:cs typeface="Bosch Office Sans"/>
              </a:rPr>
              <a:t>App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15083" y="1519428"/>
            <a:ext cx="827531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28721" y="4527122"/>
            <a:ext cx="17202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775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UZAVÍRATELNÝ SLOT NA AKUMULÁTOR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Celkové krytí IP68 včetně prostoru na akumulátor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9542" y="916544"/>
            <a:ext cx="16240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ČERVENÝ KOVOVÝ KRYT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Pro lepší viditelnost na pracovišti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45202" y="1164713"/>
            <a:ext cx="1011555" cy="213995"/>
          </a:xfrm>
          <a:custGeom>
            <a:avLst/>
            <a:gdLst/>
            <a:ahLst/>
            <a:cxnLst/>
            <a:rect l="l" t="t" r="r" b="b"/>
            <a:pathLst>
              <a:path w="1011554" h="213994">
                <a:moveTo>
                  <a:pt x="1011301" y="21355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9229" y="2138547"/>
            <a:ext cx="3524885" cy="213995"/>
          </a:xfrm>
          <a:custGeom>
            <a:avLst/>
            <a:gdLst/>
            <a:ahLst/>
            <a:cxnLst/>
            <a:rect l="l" t="t" r="r" b="b"/>
            <a:pathLst>
              <a:path w="3524885" h="213994">
                <a:moveTo>
                  <a:pt x="3524504" y="21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5613" y="3613779"/>
            <a:ext cx="1299210" cy="652780"/>
          </a:xfrm>
          <a:custGeom>
            <a:avLst/>
            <a:gdLst/>
            <a:ahLst/>
            <a:cxnLst/>
            <a:rect l="l" t="t" r="r" b="b"/>
            <a:pathLst>
              <a:path w="1299210" h="652779">
                <a:moveTo>
                  <a:pt x="1298752" y="652589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5615" y="2484501"/>
            <a:ext cx="1782445" cy="1129665"/>
          </a:xfrm>
          <a:custGeom>
            <a:avLst/>
            <a:gdLst/>
            <a:ahLst/>
            <a:cxnLst/>
            <a:rect l="l" t="t" r="r" b="b"/>
            <a:pathLst>
              <a:path w="1782445" h="1129664">
                <a:moveTo>
                  <a:pt x="1782394" y="0"/>
                </a:moveTo>
                <a:lnTo>
                  <a:pt x="0" y="1129157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3537" y="786765"/>
            <a:ext cx="874394" cy="1598930"/>
          </a:xfrm>
          <a:custGeom>
            <a:avLst/>
            <a:gdLst/>
            <a:ahLst/>
            <a:cxnLst/>
            <a:rect l="l" t="t" r="r" b="b"/>
            <a:pathLst>
              <a:path w="874395" h="1598930">
                <a:moveTo>
                  <a:pt x="874001" y="0"/>
                </a:moveTo>
                <a:lnTo>
                  <a:pt x="0" y="159889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0736" y="1949577"/>
            <a:ext cx="1538605" cy="591185"/>
          </a:xfrm>
          <a:custGeom>
            <a:avLst/>
            <a:gdLst/>
            <a:ahLst/>
            <a:cxnLst/>
            <a:rect l="l" t="t" r="r" b="b"/>
            <a:pathLst>
              <a:path w="1538604" h="591185">
                <a:moveTo>
                  <a:pt x="1538604" y="0"/>
                </a:moveTo>
                <a:lnTo>
                  <a:pt x="0" y="59112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31484" y="2780157"/>
            <a:ext cx="1223645" cy="128270"/>
          </a:xfrm>
          <a:custGeom>
            <a:avLst/>
            <a:gdLst/>
            <a:ahLst/>
            <a:cxnLst/>
            <a:rect l="l" t="t" r="r" b="b"/>
            <a:pathLst>
              <a:path w="1223645" h="128269">
                <a:moveTo>
                  <a:pt x="1223340" y="0"/>
                </a:moveTo>
                <a:lnTo>
                  <a:pt x="0" y="127673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22820" y="3152018"/>
            <a:ext cx="2072639" cy="528955"/>
          </a:xfrm>
          <a:custGeom>
            <a:avLst/>
            <a:gdLst/>
            <a:ahLst/>
            <a:cxnLst/>
            <a:rect l="l" t="t" r="r" b="b"/>
            <a:pathLst>
              <a:path w="2072640" h="528954">
                <a:moveTo>
                  <a:pt x="2072525" y="528853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22820" y="2810642"/>
            <a:ext cx="2072639" cy="870585"/>
          </a:xfrm>
          <a:custGeom>
            <a:avLst/>
            <a:gdLst/>
            <a:ahLst/>
            <a:cxnLst/>
            <a:rect l="l" t="t" r="r" b="b"/>
            <a:pathLst>
              <a:path w="2072640" h="870585">
                <a:moveTo>
                  <a:pt x="2072525" y="870546"/>
                </a:moveTo>
                <a:lnTo>
                  <a:pt x="0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3540" y="4266062"/>
            <a:ext cx="1398905" cy="556895"/>
          </a:xfrm>
          <a:custGeom>
            <a:avLst/>
            <a:gdLst/>
            <a:ahLst/>
            <a:cxnLst/>
            <a:rect l="l" t="t" r="r" b="b"/>
            <a:pathLst>
              <a:path w="1398904" h="556895">
                <a:moveTo>
                  <a:pt x="1398816" y="556552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69739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970260" cy="6170930"/>
          </a:xfrm>
          <a:custGeom>
            <a:avLst/>
            <a:gdLst/>
            <a:ahLst/>
            <a:cxnLst/>
            <a:rect l="l" t="t" r="r" b="b"/>
            <a:pathLst>
              <a:path w="10970260" h="6170930">
                <a:moveTo>
                  <a:pt x="0" y="6170676"/>
                </a:moveTo>
                <a:lnTo>
                  <a:pt x="10969752" y="6170676"/>
                </a:lnTo>
                <a:lnTo>
                  <a:pt x="10969752" y="0"/>
                </a:lnTo>
                <a:lnTo>
                  <a:pt x="0" y="0"/>
                </a:lnTo>
                <a:lnTo>
                  <a:pt x="0" y="6170676"/>
                </a:lnTo>
                <a:close/>
              </a:path>
            </a:pathLst>
          </a:custGeom>
          <a:solidFill>
            <a:srgbClr val="003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9026" y="918210"/>
            <a:ext cx="2515603" cy="162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038" y="3749040"/>
            <a:ext cx="2175846" cy="421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3798" y="1674114"/>
            <a:ext cx="3247770" cy="2837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482" y="1660081"/>
            <a:ext cx="6197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Bluetooth</a:t>
            </a:r>
            <a:endParaRPr sz="1000"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82" y="1954975"/>
            <a:ext cx="1447618" cy="640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lang="cs-CZ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spárování GRL s aplikací (krátké stisknutí) a s dalším přijímačem nebo dálkovým ovladačem (&gt; 5 s)</a:t>
            </a:r>
            <a:endParaRPr sz="9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630" y="1877568"/>
            <a:ext cx="1338580" cy="0"/>
          </a:xfrm>
          <a:custGeom>
            <a:avLst/>
            <a:gdLst/>
            <a:ahLst/>
            <a:cxnLst/>
            <a:rect l="l" t="t" r="r" b="b"/>
            <a:pathLst>
              <a:path w="1338580">
                <a:moveTo>
                  <a:pt x="1338554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482" y="2814201"/>
            <a:ext cx="1733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rychlosti rotace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482" y="3073584"/>
            <a:ext cx="1461770" cy="45332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950" dirty="0" smtClean="0">
                <a:solidFill>
                  <a:srgbClr val="FFFFFF"/>
                </a:solidFill>
                <a:latin typeface="Calibri"/>
                <a:cs typeface="Calibri"/>
              </a:rPr>
              <a:t>Nastavení mezi </a:t>
            </a:r>
            <a:r>
              <a:rPr sz="950" spc="5" dirty="0" smtClean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950" spc="5" dirty="0" smtClean="0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r>
              <a:rPr lang="cs-CZ" sz="95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600 </a:t>
            </a:r>
            <a:r>
              <a:rPr lang="cs-CZ" sz="950" spc="5" dirty="0" err="1" smtClean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lang="cs-CZ" sz="950" spc="5" dirty="0" smtClean="0">
                <a:solidFill>
                  <a:srgbClr val="FFFFFF"/>
                </a:solidFill>
                <a:latin typeface="Calibri"/>
                <a:cs typeface="Calibri"/>
              </a:rPr>
              <a:t>/min. </a:t>
            </a:r>
            <a:r>
              <a:rPr sz="95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300 </a:t>
            </a:r>
            <a:r>
              <a:rPr lang="cs-CZ" sz="950" spc="5" dirty="0" err="1" smtClean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lang="cs-CZ" sz="950" spc="5" dirty="0" smtClean="0">
                <a:solidFill>
                  <a:srgbClr val="FFFFFF"/>
                </a:solidFill>
                <a:latin typeface="Calibri"/>
                <a:cs typeface="Calibri"/>
              </a:rPr>
              <a:t>/min je výchozí rychlost</a:t>
            </a:r>
            <a:r>
              <a:rPr sz="95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059" y="3031998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156747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2903" y="3992171"/>
            <a:ext cx="1414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úhlu sklonu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2903" y="4287065"/>
            <a:ext cx="1426845" cy="459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lang="cs-CZ" sz="950" dirty="0" smtClean="0">
                <a:solidFill>
                  <a:srgbClr val="FFFFFF"/>
                </a:solidFill>
                <a:latin typeface="Calibri"/>
                <a:cs typeface="Calibri"/>
              </a:rPr>
              <a:t>Výběr mezi osou X a Y a zvolení požadovaného úhlu sklonu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03795" y="4210050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5">
                <a:moveTo>
                  <a:pt x="156747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21912" y="4762224"/>
            <a:ext cx="204799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Posunutí úhlu osy nahoru/proti směru hodinových ručiček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1912" y="5209518"/>
            <a:ext cx="1818005" cy="305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lang="cs-CZ" sz="950" spc="5" dirty="0">
                <a:solidFill>
                  <a:srgbClr val="FFFFFF"/>
                </a:solidFill>
                <a:cs typeface="Calibri"/>
              </a:rPr>
              <a:t>V závislosti na předchozí vybrané funkci</a:t>
            </a:r>
            <a:endParaRPr lang="cs-CZ" sz="950" dirty="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35123" y="515416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182880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02903" y="1660081"/>
            <a:ext cx="3994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Bosch Office Sans"/>
                <a:cs typeface="Bosch Office Sans"/>
              </a:rPr>
              <a:t>O</a:t>
            </a:r>
            <a:r>
              <a:rPr sz="1000" b="1" dirty="0">
                <a:solidFill>
                  <a:srgbClr val="FFFFFF"/>
                </a:solidFill>
                <a:latin typeface="Bosch Office Sans"/>
                <a:cs typeface="Bosch Office Sans"/>
              </a:rPr>
              <a:t>n/o</a:t>
            </a: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f</a:t>
            </a:r>
            <a:r>
              <a:rPr sz="1000" b="1" dirty="0">
                <a:solidFill>
                  <a:srgbClr val="FFFFFF"/>
                </a:solidFill>
                <a:latin typeface="Bosch Office Sans"/>
                <a:cs typeface="Bosch Office Sans"/>
              </a:rPr>
              <a:t>f</a:t>
            </a:r>
            <a:endParaRPr sz="1000">
              <a:latin typeface="Bosch Office Sans"/>
              <a:cs typeface="Bosch Office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9985" y="1905729"/>
            <a:ext cx="1722123" cy="4830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lang="cs-CZ" sz="1000" dirty="0">
                <a:solidFill>
                  <a:schemeClr val="bg1"/>
                </a:solidFill>
                <a:latin typeface="Bosch Office Sans" pitchFamily="2" charset="0"/>
              </a:rPr>
              <a:t>Pro zapnutí a vypnutí </a:t>
            </a:r>
            <a:r>
              <a:rPr lang="cs-CZ" sz="1000" dirty="0" smtClean="0">
                <a:solidFill>
                  <a:schemeClr val="bg1"/>
                </a:solidFill>
                <a:latin typeface="Bosch Office Sans" pitchFamily="2" charset="0"/>
              </a:rPr>
              <a:t>přístroje </a:t>
            </a:r>
            <a:r>
              <a:rPr lang="cs-CZ" sz="1000" dirty="0">
                <a:solidFill>
                  <a:schemeClr val="bg1"/>
                </a:solidFill>
                <a:latin typeface="Bosch Office Sans" pitchFamily="2" charset="0"/>
              </a:rPr>
              <a:t>a aktivaci / deaktivaci </a:t>
            </a:r>
            <a:r>
              <a:rPr lang="cs-CZ" sz="1000" dirty="0" smtClean="0">
                <a:solidFill>
                  <a:schemeClr val="bg1"/>
                </a:solidFill>
                <a:latin typeface="Bosch Office Sans" pitchFamily="2" charset="0"/>
              </a:rPr>
              <a:t>ADS funkce </a:t>
            </a:r>
            <a:r>
              <a:rPr lang="cs-CZ" sz="1000" dirty="0">
                <a:solidFill>
                  <a:schemeClr val="bg1"/>
                </a:solidFill>
                <a:latin typeface="Bosch Office Sans" pitchFamily="2" charset="0"/>
              </a:rPr>
              <a:t>a režimu spánku</a:t>
            </a:r>
            <a:endParaRPr sz="950" dirty="0">
              <a:solidFill>
                <a:schemeClr val="bg1"/>
              </a:solidFill>
              <a:latin typeface="Bosch Office Sans" pitchFamily="2" charset="0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 flipV="1">
            <a:off x="6003795" y="1840231"/>
            <a:ext cx="1718313" cy="45719"/>
          </a:xfrm>
          <a:custGeom>
            <a:avLst/>
            <a:gdLst/>
            <a:ahLst/>
            <a:cxnLst/>
            <a:rect l="l" t="t" r="r" b="b"/>
            <a:pathLst>
              <a:path w="1567815">
                <a:moveTo>
                  <a:pt x="156747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98378" y="3217259"/>
            <a:ext cx="16185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Manuální aktivace režimu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98378" y="3467439"/>
            <a:ext cx="1618569" cy="161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lang="cs-CZ" sz="950" dirty="0" smtClean="0">
                <a:solidFill>
                  <a:srgbClr val="FFFFFF"/>
                </a:solidFill>
                <a:latin typeface="Calibri"/>
                <a:cs typeface="Calibri"/>
              </a:rPr>
              <a:t>Deaktivuje </a:t>
            </a:r>
            <a:r>
              <a:rPr lang="cs-CZ" sz="950" dirty="0" err="1" smtClean="0">
                <a:solidFill>
                  <a:srgbClr val="FFFFFF"/>
                </a:solidFill>
                <a:latin typeface="Calibri"/>
                <a:cs typeface="Calibri"/>
              </a:rPr>
              <a:t>samonivelaci</a:t>
            </a:r>
            <a:r>
              <a:rPr lang="cs-CZ" sz="950" dirty="0" smtClean="0">
                <a:solidFill>
                  <a:srgbClr val="FFFFFF"/>
                </a:solidFill>
                <a:latin typeface="Calibri"/>
                <a:cs typeface="Calibri"/>
              </a:rPr>
              <a:t> os X a Y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90079" y="3434334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5">
                <a:moveTo>
                  <a:pt x="156747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43199" y="4415649"/>
            <a:ext cx="14141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rozsahu úhlu záběru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3199" y="4815151"/>
            <a:ext cx="1447800" cy="3071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950" dirty="0" smtClean="0">
                <a:solidFill>
                  <a:srgbClr val="FFFFFF"/>
                </a:solidFill>
                <a:latin typeface="Calibri"/>
                <a:cs typeface="Calibri"/>
              </a:rPr>
              <a:t>Výběr mezi </a:t>
            </a:r>
            <a:r>
              <a:rPr sz="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95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° </a:t>
            </a:r>
            <a:r>
              <a:rPr sz="950" spc="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Calibri"/>
                <a:cs typeface="Calibri"/>
              </a:rPr>
              <a:t>360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7651" y="4773929"/>
            <a:ext cx="1532255" cy="0"/>
          </a:xfrm>
          <a:custGeom>
            <a:avLst/>
            <a:gdLst/>
            <a:ahLst/>
            <a:cxnLst/>
            <a:rect l="l" t="t" r="r" b="b"/>
            <a:pathLst>
              <a:path w="1532255">
                <a:moveTo>
                  <a:pt x="1531785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59860" y="4762224"/>
            <a:ext cx="17125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Posunutí úhlu osy dolů/ ve směru hodinových ručiček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9860" y="5209518"/>
            <a:ext cx="1374140" cy="305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lang="cs-CZ" sz="950" spc="5" dirty="0" smtClean="0">
                <a:solidFill>
                  <a:srgbClr val="FFFFFF"/>
                </a:solidFill>
                <a:latin typeface="Calibri"/>
                <a:cs typeface="Calibri"/>
              </a:rPr>
              <a:t>V závislosti na předchozí vybrané funkci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64914" y="5151125"/>
            <a:ext cx="1737360" cy="5715"/>
          </a:xfrm>
          <a:custGeom>
            <a:avLst/>
            <a:gdLst/>
            <a:ahLst/>
            <a:cxnLst/>
            <a:rect l="l" t="t" r="r" b="b"/>
            <a:pathLst>
              <a:path w="1737360" h="5714">
                <a:moveTo>
                  <a:pt x="1737360" y="5651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3896" y="1875282"/>
            <a:ext cx="954405" cy="471170"/>
          </a:xfrm>
          <a:custGeom>
            <a:avLst/>
            <a:gdLst/>
            <a:ahLst/>
            <a:cxnLst/>
            <a:rect l="l" t="t" r="r" b="b"/>
            <a:pathLst>
              <a:path w="954405" h="471169">
                <a:moveTo>
                  <a:pt x="0" y="0"/>
                </a:moveTo>
                <a:lnTo>
                  <a:pt x="954062" y="47056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66494" y="3029711"/>
            <a:ext cx="795655" cy="316230"/>
          </a:xfrm>
          <a:custGeom>
            <a:avLst/>
            <a:gdLst/>
            <a:ahLst/>
            <a:cxnLst/>
            <a:rect l="l" t="t" r="r" b="b"/>
            <a:pathLst>
              <a:path w="795655" h="316229">
                <a:moveTo>
                  <a:pt x="0" y="0"/>
                </a:moveTo>
                <a:lnTo>
                  <a:pt x="795578" y="31623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7651" y="4210048"/>
            <a:ext cx="779780" cy="564515"/>
          </a:xfrm>
          <a:custGeom>
            <a:avLst/>
            <a:gdLst/>
            <a:ahLst/>
            <a:cxnLst/>
            <a:rect l="l" t="t" r="r" b="b"/>
            <a:pathLst>
              <a:path w="779780" h="564514">
                <a:moveTo>
                  <a:pt x="0" y="564286"/>
                </a:moveTo>
                <a:lnTo>
                  <a:pt x="77924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3302" y="4200907"/>
            <a:ext cx="934719" cy="42545"/>
          </a:xfrm>
          <a:custGeom>
            <a:avLst/>
            <a:gdLst/>
            <a:ahLst/>
            <a:cxnLst/>
            <a:rect l="l" t="t" r="r" b="b"/>
            <a:pathLst>
              <a:path w="934720" h="42545">
                <a:moveTo>
                  <a:pt x="0" y="42544"/>
                </a:moveTo>
                <a:lnTo>
                  <a:pt x="934618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7988" y="3339846"/>
            <a:ext cx="752475" cy="90805"/>
          </a:xfrm>
          <a:custGeom>
            <a:avLst/>
            <a:gdLst/>
            <a:ahLst/>
            <a:cxnLst/>
            <a:rect l="l" t="t" r="r" b="b"/>
            <a:pathLst>
              <a:path w="752475" h="90804">
                <a:moveTo>
                  <a:pt x="0" y="0"/>
                </a:moveTo>
                <a:lnTo>
                  <a:pt x="752322" y="9076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7047" y="1882908"/>
            <a:ext cx="666750" cy="405130"/>
          </a:xfrm>
          <a:custGeom>
            <a:avLst/>
            <a:gdLst/>
            <a:ahLst/>
            <a:cxnLst/>
            <a:rect l="l" t="t" r="r" b="b"/>
            <a:pathLst>
              <a:path w="666750" h="405130">
                <a:moveTo>
                  <a:pt x="0" y="405041"/>
                </a:moveTo>
                <a:lnTo>
                  <a:pt x="66666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00989" y="933199"/>
            <a:ext cx="3068919" cy="527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 marR="5080" indent="-660400">
              <a:lnSpc>
                <a:spcPct val="152400"/>
              </a:lnSpc>
              <a:spcBef>
                <a:spcPts val="100"/>
              </a:spcBef>
              <a:tabLst>
                <a:tab pos="1891664" algn="l"/>
              </a:tabLst>
            </a:pPr>
            <a:r>
              <a:rPr sz="1650" spc="-7" baseline="252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Bluetooth</a:t>
            </a:r>
            <a:r>
              <a:rPr lang="cs-CZ" sz="1650" spc="-7" baseline="252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cs-CZ" sz="1650" spc="-7" baseline="2525" dirty="0" err="1" smtClean="0">
                <a:solidFill>
                  <a:srgbClr val="FFFFFF"/>
                </a:solidFill>
                <a:latin typeface="Bosch Office Sans"/>
                <a:cs typeface="Bosch Office Sans"/>
              </a:rPr>
              <a:t>iíndikace</a:t>
            </a:r>
            <a:r>
              <a:rPr sz="1650" spc="7" baseline="252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cs-CZ" sz="1650" spc="7" baseline="252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cs-CZ" sz="1650" spc="7" baseline="252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        </a:t>
            </a:r>
            <a:r>
              <a:rPr lang="cs-CZ" sz="1650" spc="-7" baseline="252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A</a:t>
            </a:r>
            <a:r>
              <a:rPr sz="11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DS</a:t>
            </a:r>
            <a:r>
              <a:rPr lang="cs-CZ" sz="11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indikace</a:t>
            </a:r>
            <a:r>
              <a:rPr sz="1100" spc="-6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 </a:t>
            </a: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Spot/Sweep/Mask</a:t>
            </a: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status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03769" y="998320"/>
            <a:ext cx="89344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11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Stav baterie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66484" y="1129495"/>
            <a:ext cx="87591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11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Ukazatel rychlosti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89561" y="1140554"/>
            <a:ext cx="1764365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11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Pozice olovnice</a:t>
            </a:r>
            <a:endParaRPr sz="11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(</a:t>
            </a: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pouze ve vertikální pozici</a:t>
            </a: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)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44367" y="2169414"/>
            <a:ext cx="1728215" cy="1686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6058" y="1198626"/>
            <a:ext cx="1899920" cy="1210945"/>
          </a:xfrm>
          <a:custGeom>
            <a:avLst/>
            <a:gdLst/>
            <a:ahLst/>
            <a:cxnLst/>
            <a:rect l="l" t="t" r="r" b="b"/>
            <a:pathLst>
              <a:path w="1899920" h="1210945">
                <a:moveTo>
                  <a:pt x="0" y="0"/>
                </a:moveTo>
                <a:lnTo>
                  <a:pt x="1899843" y="1210691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06495" y="1514856"/>
            <a:ext cx="83820" cy="1145540"/>
          </a:xfrm>
          <a:custGeom>
            <a:avLst/>
            <a:gdLst/>
            <a:ahLst/>
            <a:cxnLst/>
            <a:rect l="l" t="t" r="r" b="b"/>
            <a:pathLst>
              <a:path w="83820" h="1145539">
                <a:moveTo>
                  <a:pt x="0" y="0"/>
                </a:moveTo>
                <a:lnTo>
                  <a:pt x="83566" y="11452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50335" y="1205023"/>
            <a:ext cx="269240" cy="1083898"/>
          </a:xfrm>
          <a:custGeom>
            <a:avLst/>
            <a:gdLst/>
            <a:ahLst/>
            <a:cxnLst/>
            <a:rect l="l" t="t" r="r" b="b"/>
            <a:pathLst>
              <a:path w="269239" h="1090295">
                <a:moveTo>
                  <a:pt x="0" y="0"/>
                </a:moveTo>
                <a:lnTo>
                  <a:pt x="269049" y="1089837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68667" y="1490472"/>
            <a:ext cx="380365" cy="1209040"/>
          </a:xfrm>
          <a:custGeom>
            <a:avLst/>
            <a:gdLst/>
            <a:ahLst/>
            <a:cxnLst/>
            <a:rect l="l" t="t" r="r" b="b"/>
            <a:pathLst>
              <a:path w="380364" h="1209039">
                <a:moveTo>
                  <a:pt x="379945" y="0"/>
                </a:moveTo>
                <a:lnTo>
                  <a:pt x="0" y="1208963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86253" y="1198626"/>
            <a:ext cx="505459" cy="1155700"/>
          </a:xfrm>
          <a:custGeom>
            <a:avLst/>
            <a:gdLst/>
            <a:ahLst/>
            <a:cxnLst/>
            <a:rect l="l" t="t" r="r" b="b"/>
            <a:pathLst>
              <a:path w="505460" h="1155700">
                <a:moveTo>
                  <a:pt x="505269" y="0"/>
                </a:moveTo>
                <a:lnTo>
                  <a:pt x="0" y="1155357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1888" y="1506474"/>
            <a:ext cx="1291590" cy="1191260"/>
          </a:xfrm>
          <a:custGeom>
            <a:avLst/>
            <a:gdLst/>
            <a:ahLst/>
            <a:cxnLst/>
            <a:rect l="l" t="t" r="r" b="b"/>
            <a:pathLst>
              <a:path w="1291589" h="1191260">
                <a:moveTo>
                  <a:pt x="1291005" y="0"/>
                </a:moveTo>
                <a:lnTo>
                  <a:pt x="0" y="1191107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1507" y="2284476"/>
            <a:ext cx="192405" cy="129539"/>
          </a:xfrm>
          <a:custGeom>
            <a:avLst/>
            <a:gdLst/>
            <a:ahLst/>
            <a:cxnLst/>
            <a:rect l="l" t="t" r="r" b="b"/>
            <a:pathLst>
              <a:path w="192405" h="129539">
                <a:moveTo>
                  <a:pt x="0" y="0"/>
                </a:moveTo>
                <a:lnTo>
                  <a:pt x="192341" y="129082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56026" y="2109216"/>
            <a:ext cx="41910" cy="581025"/>
          </a:xfrm>
          <a:custGeom>
            <a:avLst/>
            <a:gdLst/>
            <a:ahLst/>
            <a:cxnLst/>
            <a:rect l="l" t="t" r="r" b="b"/>
            <a:pathLst>
              <a:path w="41910" h="581025">
                <a:moveTo>
                  <a:pt x="0" y="0"/>
                </a:moveTo>
                <a:lnTo>
                  <a:pt x="41783" y="580504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87317" y="2153411"/>
            <a:ext cx="42545" cy="192405"/>
          </a:xfrm>
          <a:custGeom>
            <a:avLst/>
            <a:gdLst/>
            <a:ahLst/>
            <a:cxnLst/>
            <a:rect l="l" t="t" r="r" b="b"/>
            <a:pathLst>
              <a:path w="42545" h="192405">
                <a:moveTo>
                  <a:pt x="0" y="0"/>
                </a:moveTo>
                <a:lnTo>
                  <a:pt x="42354" y="191973"/>
                </a:lnTo>
              </a:path>
            </a:pathLst>
          </a:custGeom>
          <a:ln w="609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68676" y="2138172"/>
            <a:ext cx="176530" cy="561340"/>
          </a:xfrm>
          <a:custGeom>
            <a:avLst/>
            <a:gdLst/>
            <a:ahLst/>
            <a:cxnLst/>
            <a:rect l="l" t="t" r="r" b="b"/>
            <a:pathLst>
              <a:path w="176529" h="561339">
                <a:moveTo>
                  <a:pt x="176441" y="0"/>
                </a:moveTo>
                <a:lnTo>
                  <a:pt x="0" y="561213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93110" y="2125218"/>
            <a:ext cx="95250" cy="212090"/>
          </a:xfrm>
          <a:custGeom>
            <a:avLst/>
            <a:gdLst/>
            <a:ahLst/>
            <a:cxnLst/>
            <a:rect l="l" t="t" r="r" b="b"/>
            <a:pathLst>
              <a:path w="95250" h="212089">
                <a:moveTo>
                  <a:pt x="94945" y="0"/>
                </a:moveTo>
                <a:lnTo>
                  <a:pt x="0" y="211670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1882" y="2418588"/>
            <a:ext cx="281305" cy="278765"/>
          </a:xfrm>
          <a:custGeom>
            <a:avLst/>
            <a:gdLst/>
            <a:ahLst/>
            <a:cxnLst/>
            <a:rect l="l" t="t" r="r" b="b"/>
            <a:pathLst>
              <a:path w="281304" h="278764">
                <a:moveTo>
                  <a:pt x="281304" y="0"/>
                </a:moveTo>
                <a:lnTo>
                  <a:pt x="0" y="278460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16518" y="2432304"/>
            <a:ext cx="381635" cy="1307465"/>
          </a:xfrm>
          <a:custGeom>
            <a:avLst/>
            <a:gdLst/>
            <a:ahLst/>
            <a:cxnLst/>
            <a:rect l="l" t="t" r="r" b="b"/>
            <a:pathLst>
              <a:path w="381634" h="1307464">
                <a:moveTo>
                  <a:pt x="381457" y="0"/>
                </a:moveTo>
                <a:lnTo>
                  <a:pt x="0" y="130713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89719" y="2393442"/>
            <a:ext cx="121920" cy="1346835"/>
          </a:xfrm>
          <a:custGeom>
            <a:avLst/>
            <a:gdLst/>
            <a:ahLst/>
            <a:cxnLst/>
            <a:rect l="l" t="t" r="r" b="b"/>
            <a:pathLst>
              <a:path w="121920" h="1346835">
                <a:moveTo>
                  <a:pt x="121678" y="0"/>
                </a:moveTo>
                <a:lnTo>
                  <a:pt x="0" y="134625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72243" y="2383536"/>
            <a:ext cx="83820" cy="1350645"/>
          </a:xfrm>
          <a:custGeom>
            <a:avLst/>
            <a:gdLst/>
            <a:ahLst/>
            <a:cxnLst/>
            <a:rect l="l" t="t" r="r" b="b"/>
            <a:pathLst>
              <a:path w="83820" h="1350645">
                <a:moveTo>
                  <a:pt x="0" y="0"/>
                </a:moveTo>
                <a:lnTo>
                  <a:pt x="83515" y="135064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830561" y="2447544"/>
            <a:ext cx="328930" cy="1292860"/>
          </a:xfrm>
          <a:custGeom>
            <a:avLst/>
            <a:gdLst/>
            <a:ahLst/>
            <a:cxnLst/>
            <a:rect l="l" t="t" r="r" b="b"/>
            <a:pathLst>
              <a:path w="328929" h="1292860">
                <a:moveTo>
                  <a:pt x="0" y="0"/>
                </a:moveTo>
                <a:lnTo>
                  <a:pt x="328917" y="129227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429243" y="3150870"/>
            <a:ext cx="2075814" cy="400050"/>
          </a:xfrm>
          <a:prstGeom prst="rect">
            <a:avLst/>
          </a:prstGeom>
          <a:solidFill>
            <a:srgbClr val="003570"/>
          </a:solidFill>
        </p:spPr>
        <p:txBody>
          <a:bodyPr vert="horz" wrap="square" lIns="0" tIns="41910" rIns="0" bIns="0" rtlCol="0">
            <a:spAutoFit/>
          </a:bodyPr>
          <a:lstStyle/>
          <a:p>
            <a:pPr marL="372745" marR="189230" indent="-175260">
              <a:lnSpc>
                <a:spcPct val="100000"/>
              </a:lnSpc>
              <a:spcBef>
                <a:spcPts val="330"/>
              </a:spcBef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“</a:t>
            </a: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Softkeys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”: indication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on</a:t>
            </a:r>
            <a:r>
              <a:rPr sz="1000" spc="-9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LCD 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display for</a:t>
            </a:r>
            <a:r>
              <a:rPr sz="1000" spc="-4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functionality*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40268" y="4403597"/>
            <a:ext cx="2396490" cy="1015365"/>
          </a:xfrm>
          <a:prstGeom prst="rect">
            <a:avLst/>
          </a:prstGeom>
          <a:solidFill>
            <a:srgbClr val="003570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*Example shown: Spot/Sweep</a:t>
            </a:r>
            <a:r>
              <a:rPr sz="1000" spc="-9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function</a:t>
            </a:r>
            <a:endParaRPr sz="1000">
              <a:latin typeface="Bosch Office Sans"/>
              <a:cs typeface="Bosch Office Sans"/>
            </a:endParaRPr>
          </a:p>
          <a:p>
            <a:pPr marL="319405" indent="-229235">
              <a:lnSpc>
                <a:spcPct val="100000"/>
              </a:lnSpc>
              <a:buAutoNum type="arabicParenR"/>
              <a:tabLst>
                <a:tab pos="320040" algn="l"/>
              </a:tabLst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Change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sweep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angle (here:</a:t>
            </a:r>
            <a:r>
              <a:rPr sz="1000" spc="-12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Bosch Office Sans"/>
                <a:cs typeface="Bosch Office Sans"/>
              </a:rPr>
              <a:t>0°)</a:t>
            </a:r>
            <a:endParaRPr sz="1000">
              <a:latin typeface="Bosch Office Sans"/>
              <a:cs typeface="Bosch Office Sans"/>
            </a:endParaRPr>
          </a:p>
          <a:p>
            <a:pPr marL="319405" marR="546735" indent="-228600">
              <a:lnSpc>
                <a:spcPct val="100000"/>
              </a:lnSpc>
              <a:buAutoNum type="arabicParenR"/>
              <a:tabLst>
                <a:tab pos="320040" algn="l"/>
              </a:tabLst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Change orientation</a:t>
            </a:r>
            <a:r>
              <a:rPr sz="1000" spc="-9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Bosch Office Sans"/>
                <a:cs typeface="Bosch Office Sans"/>
              </a:rPr>
              <a:t>counter 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clockwise</a:t>
            </a:r>
            <a:endParaRPr sz="1000">
              <a:latin typeface="Bosch Office Sans"/>
              <a:cs typeface="Bosch Office Sans"/>
            </a:endParaRPr>
          </a:p>
          <a:p>
            <a:pPr marL="319405" indent="-229235">
              <a:lnSpc>
                <a:spcPct val="100000"/>
              </a:lnSpc>
              <a:buAutoNum type="arabicParenR"/>
              <a:tabLst>
                <a:tab pos="320040" algn="l"/>
              </a:tabLst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Change orientation</a:t>
            </a:r>
            <a:r>
              <a:rPr sz="1000" spc="-6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clockwise</a:t>
            </a:r>
            <a:endParaRPr sz="1000">
              <a:latin typeface="Bosch Office Sans"/>
              <a:cs typeface="Bosch Office Sans"/>
            </a:endParaRPr>
          </a:p>
          <a:p>
            <a:pPr marL="319405" indent="-229235">
              <a:lnSpc>
                <a:spcPct val="100000"/>
              </a:lnSpc>
              <a:buAutoNum type="arabicParenR"/>
              <a:tabLst>
                <a:tab pos="320040" algn="l"/>
              </a:tabLst>
            </a:pP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No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active softkey in this</a:t>
            </a:r>
            <a:r>
              <a:rPr sz="1000" spc="-7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example</a:t>
            </a:r>
            <a:endParaRPr sz="1000">
              <a:latin typeface="Bosch Office Sans"/>
              <a:cs typeface="Bosch Office San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623554" y="4130040"/>
            <a:ext cx="178307" cy="173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82278" y="4130040"/>
            <a:ext cx="178307" cy="173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41002" y="4130040"/>
            <a:ext cx="178307" cy="1737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98964" y="4130040"/>
            <a:ext cx="178307" cy="173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667210" y="4119428"/>
            <a:ext cx="14655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0534" algn="l"/>
                <a:tab pos="929640" algn="l"/>
                <a:tab pos="1388110" algn="l"/>
              </a:tabLs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	2	3	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89973" y="2518699"/>
            <a:ext cx="13360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LED</a:t>
            </a: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indikace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1390" y="2763604"/>
            <a:ext cx="1537335" cy="3071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950" dirty="0" smtClean="0">
                <a:solidFill>
                  <a:srgbClr val="FFFFFF"/>
                </a:solidFill>
                <a:latin typeface="Calibri"/>
                <a:cs typeface="Calibri"/>
              </a:rPr>
              <a:t>Pokud LED trvale svítí, je přístroj vyrovnán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981697" y="2735580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5">
                <a:moveTo>
                  <a:pt x="156747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92267" y="2730240"/>
            <a:ext cx="875665" cy="54610"/>
          </a:xfrm>
          <a:custGeom>
            <a:avLst/>
            <a:gdLst/>
            <a:ahLst/>
            <a:cxnLst/>
            <a:rect l="l" t="t" r="r" b="b"/>
            <a:pathLst>
              <a:path w="875664" h="54610">
                <a:moveTo>
                  <a:pt x="0" y="54165"/>
                </a:moveTo>
                <a:lnTo>
                  <a:pt x="875284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96606" y="1034034"/>
            <a:ext cx="0" cy="4150360"/>
          </a:xfrm>
          <a:custGeom>
            <a:avLst/>
            <a:gdLst/>
            <a:ahLst/>
            <a:cxnLst/>
            <a:rect l="l" t="t" r="r" b="b"/>
            <a:pathLst>
              <a:path h="4150360">
                <a:moveTo>
                  <a:pt x="0" y="0"/>
                </a:moveTo>
                <a:lnTo>
                  <a:pt x="0" y="4149801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24350" y="4345685"/>
            <a:ext cx="840105" cy="389255"/>
          </a:xfrm>
          <a:custGeom>
            <a:avLst/>
            <a:gdLst/>
            <a:ahLst/>
            <a:cxnLst/>
            <a:rect l="l" t="t" r="r" b="b"/>
            <a:pathLst>
              <a:path w="840104" h="389254">
                <a:moveTo>
                  <a:pt x="0" y="0"/>
                </a:moveTo>
                <a:lnTo>
                  <a:pt x="839520" y="389204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18462" y="4361688"/>
            <a:ext cx="469265" cy="407034"/>
          </a:xfrm>
          <a:custGeom>
            <a:avLst/>
            <a:gdLst/>
            <a:ahLst/>
            <a:cxnLst/>
            <a:rect l="l" t="t" r="r" b="b"/>
            <a:pathLst>
              <a:path w="469264" h="407035">
                <a:moveTo>
                  <a:pt x="468744" y="0"/>
                </a:moveTo>
                <a:lnTo>
                  <a:pt x="0" y="4069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5445" y="3552496"/>
            <a:ext cx="15685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os </a:t>
            </a:r>
            <a:r>
              <a:rPr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X a </a:t>
            </a:r>
            <a:r>
              <a:rPr sz="1000" b="1" dirty="0">
                <a:solidFill>
                  <a:srgbClr val="FFFFFF"/>
                </a:solidFill>
                <a:latin typeface="Bosch Office Sans"/>
                <a:cs typeface="Bosch Office Sans"/>
              </a:rPr>
              <a:t>Y</a:t>
            </a:r>
            <a:r>
              <a:rPr sz="1000" b="1" spc="-10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5445" y="3847390"/>
            <a:ext cx="1564640" cy="3071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950" spc="5" dirty="0" smtClean="0">
                <a:solidFill>
                  <a:srgbClr val="FFFFFF"/>
                </a:solidFill>
                <a:latin typeface="Calibri"/>
                <a:cs typeface="Calibri"/>
              </a:rPr>
              <a:t>Zobrazuje nastavení každé osy – sklon v % nebo ruční režim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3911" y="3770376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156747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14677" y="3293367"/>
            <a:ext cx="2052320" cy="477520"/>
          </a:xfrm>
          <a:custGeom>
            <a:avLst/>
            <a:gdLst/>
            <a:ahLst/>
            <a:cxnLst/>
            <a:rect l="l" t="t" r="r" b="b"/>
            <a:pathLst>
              <a:path w="2052320" h="477520">
                <a:moveTo>
                  <a:pt x="0" y="477100"/>
                </a:moveTo>
                <a:lnTo>
                  <a:pt x="2051850" y="0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6460" y="3182874"/>
            <a:ext cx="626745" cy="277495"/>
          </a:xfrm>
          <a:custGeom>
            <a:avLst/>
            <a:gdLst/>
            <a:ahLst/>
            <a:cxnLst/>
            <a:rect l="l" t="t" r="r" b="b"/>
            <a:pathLst>
              <a:path w="626745" h="277495">
                <a:moveTo>
                  <a:pt x="626262" y="0"/>
                </a:moveTo>
                <a:lnTo>
                  <a:pt x="0" y="277241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2953" y="3466332"/>
            <a:ext cx="575310" cy="59055"/>
          </a:xfrm>
          <a:custGeom>
            <a:avLst/>
            <a:gdLst/>
            <a:ahLst/>
            <a:cxnLst/>
            <a:rect l="l" t="t" r="r" b="b"/>
            <a:pathLst>
              <a:path w="575310" h="59054">
                <a:moveTo>
                  <a:pt x="574700" y="58432"/>
                </a:moveTo>
                <a:lnTo>
                  <a:pt x="0" y="0"/>
                </a:lnTo>
              </a:path>
            </a:pathLst>
          </a:custGeom>
          <a:ln w="609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25483" y="1318260"/>
            <a:ext cx="1288541" cy="1201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221738" y="73964"/>
            <a:ext cx="32918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GRL </a:t>
            </a:r>
            <a:r>
              <a:rPr sz="4000" dirty="0">
                <a:solidFill>
                  <a:srgbClr val="FFFFFF"/>
                </a:solidFill>
              </a:rPr>
              <a:t>600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CHV</a:t>
            </a:r>
            <a:endParaRPr sz="4000"/>
          </a:p>
        </p:txBody>
      </p:sp>
      <p:sp>
        <p:nvSpPr>
          <p:cNvPr id="84" name="object 84"/>
          <p:cNvSpPr/>
          <p:nvPr/>
        </p:nvSpPr>
        <p:spPr>
          <a:xfrm>
            <a:off x="1120138" y="1198117"/>
            <a:ext cx="1187959" cy="70666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100584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80032" y="1498092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155448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75978" y="1213105"/>
            <a:ext cx="883327" cy="45719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731519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 flipV="1">
            <a:off x="3784853" y="1452373"/>
            <a:ext cx="551179" cy="45719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82296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11367" y="1498853"/>
            <a:ext cx="1549478" cy="45719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118872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 flipV="1">
            <a:off x="4410455" y="1167385"/>
            <a:ext cx="741346" cy="45719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56124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A8A"/>
                </a:solidFill>
                <a:latin typeface="Bosch Office Sans"/>
                <a:cs typeface="Bosch Office Sans"/>
              </a:rPr>
              <a:t>8</a:t>
            </a:r>
            <a:endParaRPr sz="1200">
              <a:latin typeface="Bosch Office Sans"/>
              <a:cs typeface="Bosch Office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76707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5" dirty="0" smtClean="0">
                <a:solidFill>
                  <a:srgbClr val="003B6A"/>
                </a:solidFill>
              </a:rPr>
              <a:t>NAPÁJENÍ</a:t>
            </a:r>
            <a:endParaRPr spc="-5" dirty="0">
              <a:solidFill>
                <a:srgbClr val="003B6A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1664" y="3423666"/>
            <a:ext cx="2494787" cy="217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038" y="3417570"/>
            <a:ext cx="2494787" cy="217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4106" y="3412998"/>
            <a:ext cx="2494025" cy="217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300" y="1277204"/>
            <a:ext cx="8647430" cy="1472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 3"/>
                <a:cs typeface="Wingdings 3"/>
              </a:rPr>
              <a:t>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cs-CZ" sz="1800" spc="-5" dirty="0" smtClean="0">
                <a:latin typeface="Bosch Office Sans"/>
                <a:cs typeface="Bosch Office Sans"/>
              </a:rPr>
              <a:t>Duální napájení</a:t>
            </a:r>
            <a:r>
              <a:rPr sz="1800" spc="-5" dirty="0" smtClean="0">
                <a:latin typeface="Bosch Office Sans"/>
                <a:cs typeface="Bosch Office Sans"/>
              </a:rPr>
              <a:t>:</a:t>
            </a:r>
            <a:endParaRPr sz="1800" dirty="0">
              <a:latin typeface="Bosch Office Sans"/>
              <a:cs typeface="Bosch Office Sans"/>
            </a:endParaRPr>
          </a:p>
          <a:p>
            <a:pPr marL="246379">
              <a:lnSpc>
                <a:spcPct val="100000"/>
              </a:lnSpc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Kompatibilní se všemi akumulátory GBA </a:t>
            </a:r>
            <a:r>
              <a:rPr sz="1600" spc="-5" dirty="0" smtClean="0">
                <a:latin typeface="Bosch Office Sans"/>
                <a:cs typeface="Bosch Office Sans"/>
              </a:rPr>
              <a:t>18V </a:t>
            </a:r>
            <a:r>
              <a:rPr sz="1600" spc="-5" dirty="0">
                <a:latin typeface="Bosch Office Sans"/>
                <a:cs typeface="Bosch Office Sans"/>
              </a:rPr>
              <a:t>LI </a:t>
            </a:r>
            <a:r>
              <a:rPr lang="cs-CZ" sz="1600" spc="-5" dirty="0" smtClean="0">
                <a:latin typeface="Bosch Office Sans"/>
                <a:cs typeface="Bosch Office Sans"/>
              </a:rPr>
              <a:t>do kapacity</a:t>
            </a:r>
            <a:r>
              <a:rPr sz="1600" u="heavy" spc="-45" dirty="0" smtClean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8.0Ah</a:t>
            </a:r>
            <a:endParaRPr sz="1600" dirty="0">
              <a:latin typeface="Bosch Office Sans"/>
              <a:cs typeface="Bosch Office Sans"/>
            </a:endParaRPr>
          </a:p>
          <a:p>
            <a:pPr marL="246379">
              <a:lnSpc>
                <a:spcPct val="100000"/>
              </a:lnSpc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Standardní akumulátor v rozsahu dodávky</a:t>
            </a:r>
            <a:r>
              <a:rPr sz="1600" spc="-5" dirty="0" smtClean="0">
                <a:latin typeface="Bosch Office Sans"/>
                <a:cs typeface="Bosch Office Sans"/>
              </a:rPr>
              <a:t>: </a:t>
            </a:r>
            <a:r>
              <a:rPr sz="1600" b="1" dirty="0">
                <a:latin typeface="Bosch Office Sans"/>
                <a:cs typeface="Bosch Office Sans"/>
              </a:rPr>
              <a:t>4.0Ah </a:t>
            </a:r>
            <a:r>
              <a:rPr sz="1600" b="1" spc="-5" dirty="0" err="1">
                <a:latin typeface="Bosch Office Sans"/>
                <a:cs typeface="Bosch Office Sans"/>
              </a:rPr>
              <a:t>ProCore</a:t>
            </a:r>
            <a:r>
              <a:rPr sz="1600" b="1" spc="-5" dirty="0">
                <a:latin typeface="Bosch Office Sans"/>
                <a:cs typeface="Bosch Office Sans"/>
              </a:rPr>
              <a:t> </a:t>
            </a:r>
            <a:r>
              <a:rPr sz="1600" spc="-5" dirty="0" smtClean="0">
                <a:latin typeface="Bosch Office Sans"/>
                <a:cs typeface="Bosch Office Sans"/>
              </a:rPr>
              <a:t>(</a:t>
            </a:r>
            <a:r>
              <a:rPr lang="cs-CZ" sz="1600" spc="-5" dirty="0" smtClean="0">
                <a:latin typeface="Bosch Office Sans"/>
                <a:cs typeface="Bosch Office Sans"/>
              </a:rPr>
              <a:t>doba chodu cca. </a:t>
            </a:r>
            <a:r>
              <a:rPr sz="1600" b="1" dirty="0" smtClean="0">
                <a:latin typeface="Bosch Office Sans"/>
                <a:cs typeface="Bosch Office Sans"/>
              </a:rPr>
              <a:t>60h</a:t>
            </a:r>
            <a:r>
              <a:rPr sz="1600" spc="-5" dirty="0" smtClean="0">
                <a:latin typeface="Bosch Office Sans"/>
                <a:cs typeface="Bosch Office Sans"/>
              </a:rPr>
              <a:t>)</a:t>
            </a:r>
            <a:endParaRPr sz="1600" dirty="0">
              <a:latin typeface="Bosch Office Sans"/>
              <a:cs typeface="Bosch Office Sans"/>
            </a:endParaRPr>
          </a:p>
          <a:p>
            <a:pPr marL="246379">
              <a:lnSpc>
                <a:spcPct val="100000"/>
              </a:lnSpc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Bosch Office Sans"/>
                <a:cs typeface="Bosch Office Sans"/>
              </a:rPr>
              <a:t>4 </a:t>
            </a:r>
            <a:r>
              <a:rPr lang="cs-CZ" sz="1600" dirty="0" smtClean="0">
                <a:latin typeface="Bosch Office Sans"/>
                <a:cs typeface="Bosch Office Sans"/>
              </a:rPr>
              <a:t>velké alkalické monočlánky</a:t>
            </a:r>
            <a:r>
              <a:rPr sz="1600" spc="-5" dirty="0" smtClean="0">
                <a:latin typeface="Bosch Office Sans"/>
                <a:cs typeface="Bosch Office Sans"/>
              </a:rPr>
              <a:t> </a:t>
            </a:r>
            <a:r>
              <a:rPr sz="1600" dirty="0">
                <a:latin typeface="Bosch Office Sans"/>
                <a:cs typeface="Bosch Office Sans"/>
              </a:rPr>
              <a:t>(LR20) </a:t>
            </a:r>
            <a:r>
              <a:rPr lang="cs-CZ" sz="1600" dirty="0" smtClean="0">
                <a:latin typeface="Bosch Office Sans"/>
                <a:cs typeface="Bosch Office Sans"/>
              </a:rPr>
              <a:t>s</a:t>
            </a:r>
            <a:r>
              <a:rPr sz="1600" spc="-5" dirty="0" smtClean="0">
                <a:latin typeface="Bosch Office Sans"/>
                <a:cs typeface="Bosch Office Sans"/>
              </a:rPr>
              <a:t> </a:t>
            </a:r>
            <a:r>
              <a:rPr sz="1600" b="1" dirty="0">
                <a:latin typeface="Bosch Office Sans"/>
                <a:cs typeface="Bosch Office Sans"/>
              </a:rPr>
              <a:t>BA 1 </a:t>
            </a:r>
            <a:r>
              <a:rPr sz="1600" b="1" spc="-5" dirty="0" smtClean="0">
                <a:latin typeface="Bosch Office Sans"/>
                <a:cs typeface="Bosch Office Sans"/>
              </a:rPr>
              <a:t>adapt</a:t>
            </a:r>
            <a:r>
              <a:rPr lang="cs-CZ" sz="1600" b="1" spc="-5" dirty="0" err="1" smtClean="0">
                <a:latin typeface="Bosch Office Sans"/>
                <a:cs typeface="Bosch Office Sans"/>
              </a:rPr>
              <a:t>érem</a:t>
            </a:r>
            <a:r>
              <a:rPr lang="cs-CZ" sz="1600" b="1" spc="-5" dirty="0" smtClean="0">
                <a:latin typeface="Bosch Office Sans"/>
                <a:cs typeface="Bosch Office Sans"/>
              </a:rPr>
              <a:t> </a:t>
            </a:r>
            <a:r>
              <a:rPr sz="1600" spc="-5" dirty="0" smtClean="0">
                <a:latin typeface="Bosch Office Sans"/>
                <a:cs typeface="Bosch Office Sans"/>
              </a:rPr>
              <a:t>(</a:t>
            </a:r>
            <a:r>
              <a:rPr lang="cs-CZ" sz="1600" spc="-5" dirty="0" smtClean="0">
                <a:latin typeface="Bosch Office Sans"/>
                <a:cs typeface="Bosch Office Sans"/>
              </a:rPr>
              <a:t>doba chodu</a:t>
            </a:r>
            <a:r>
              <a:rPr sz="1600" spc="-5" dirty="0" smtClean="0">
                <a:latin typeface="Bosch Office Sans"/>
                <a:cs typeface="Bosch Office Sans"/>
              </a:rPr>
              <a:t> </a:t>
            </a:r>
            <a:r>
              <a:rPr lang="cs-CZ" sz="1600" spc="-5" dirty="0" smtClean="0">
                <a:latin typeface="Bosch Office Sans"/>
                <a:cs typeface="Bosch Office Sans"/>
              </a:rPr>
              <a:t>cca. </a:t>
            </a:r>
            <a:r>
              <a:rPr sz="1600" b="1" dirty="0" smtClean="0">
                <a:latin typeface="Bosch Office Sans"/>
                <a:cs typeface="Bosch Office Sans"/>
              </a:rPr>
              <a:t>70h</a:t>
            </a:r>
            <a:r>
              <a:rPr sz="1600" spc="-5" dirty="0" smtClean="0">
                <a:latin typeface="Bosch Office Sans"/>
                <a:cs typeface="Bosch Office Sans"/>
              </a:rPr>
              <a:t>)</a:t>
            </a:r>
            <a:endParaRPr sz="16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dirty="0">
                <a:latin typeface="Wingdings 3"/>
                <a:cs typeface="Wingdings 3"/>
              </a:rPr>
              <a:t>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cs-CZ" sz="1800" spc="-5" dirty="0" smtClean="0">
                <a:latin typeface="Bosch Office Sans"/>
                <a:cs typeface="Bosch Office Sans"/>
              </a:rPr>
              <a:t>Pružinové vysunutí akumulátoru a adaptéru pro větší pohodlí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479" y="5625195"/>
            <a:ext cx="6930390" cy="2343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600" spc="-5" dirty="0">
                <a:latin typeface="Bosch Office Sans"/>
                <a:cs typeface="Bosch Office Sans"/>
              </a:rPr>
              <a:t>PT-MT/PXP2</a:t>
            </a:r>
            <a:endParaRPr sz="600">
              <a:latin typeface="Bosch Office Sans"/>
              <a:cs typeface="Bosch Office Sans"/>
            </a:endParaRPr>
          </a:p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©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Robert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Bosch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Power</a:t>
            </a:r>
            <a:r>
              <a:rPr sz="600" spc="3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Tools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GmbH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2018.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All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rights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reserved, also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regarding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any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disposal,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exploitation,</a:t>
            </a:r>
            <a:r>
              <a:rPr sz="600" spc="3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reproduction,</a:t>
            </a:r>
            <a:r>
              <a:rPr sz="600" spc="3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editing,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distribution,</a:t>
            </a:r>
            <a:r>
              <a:rPr sz="600" spc="2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as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well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as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dirty="0">
                <a:solidFill>
                  <a:srgbClr val="B2B3B5"/>
                </a:solidFill>
                <a:latin typeface="Bosch Office Sans"/>
                <a:cs typeface="Bosch Office Sans"/>
              </a:rPr>
              <a:t>in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the</a:t>
            </a:r>
            <a:r>
              <a:rPr sz="600" spc="2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event</a:t>
            </a:r>
            <a:r>
              <a:rPr sz="600" spc="1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of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applications</a:t>
            </a:r>
            <a:r>
              <a:rPr sz="600" spc="4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for</a:t>
            </a:r>
            <a:r>
              <a:rPr sz="600" spc="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industrial</a:t>
            </a:r>
            <a:r>
              <a:rPr sz="600" spc="30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property</a:t>
            </a:r>
            <a:r>
              <a:rPr sz="600" spc="15" dirty="0">
                <a:solidFill>
                  <a:srgbClr val="B2B3B5"/>
                </a:solidFill>
                <a:latin typeface="Bosch Office Sans"/>
                <a:cs typeface="Bosch Office Sans"/>
              </a:rPr>
              <a:t> </a:t>
            </a:r>
            <a:r>
              <a:rPr sz="600" spc="-5" dirty="0">
                <a:solidFill>
                  <a:srgbClr val="B2B3B5"/>
                </a:solidFill>
                <a:latin typeface="Bosch Office Sans"/>
                <a:cs typeface="Bosch Office Sans"/>
              </a:rPr>
              <a:t>rights.</a:t>
            </a:r>
            <a:endParaRPr sz="600">
              <a:latin typeface="Bosch Office Sans"/>
              <a:cs typeface="Bosch Offi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69739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970260" cy="6170930"/>
          </a:xfrm>
          <a:custGeom>
            <a:avLst/>
            <a:gdLst/>
            <a:ahLst/>
            <a:cxnLst/>
            <a:rect l="l" t="t" r="r" b="b"/>
            <a:pathLst>
              <a:path w="10970260" h="6170930">
                <a:moveTo>
                  <a:pt x="0" y="6170676"/>
                </a:moveTo>
                <a:lnTo>
                  <a:pt x="10969752" y="6170676"/>
                </a:lnTo>
                <a:lnTo>
                  <a:pt x="10969752" y="0"/>
                </a:lnTo>
                <a:lnTo>
                  <a:pt x="0" y="0"/>
                </a:lnTo>
                <a:lnTo>
                  <a:pt x="0" y="6170676"/>
                </a:lnTo>
                <a:close/>
              </a:path>
            </a:pathLst>
          </a:custGeom>
          <a:solidFill>
            <a:srgbClr val="003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8489" y="43753"/>
            <a:ext cx="14090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LR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60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3754270" y="1093464"/>
            <a:ext cx="140271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OBOUSTRANNÝ LCD DISPLAY </a:t>
            </a:r>
            <a:endParaRPr sz="1000" dirty="0">
              <a:latin typeface="Bosch Office Sans"/>
              <a:cs typeface="Bosch Office Sans"/>
            </a:endParaRPr>
          </a:p>
          <a:p>
            <a:pPr marL="12700" marR="29845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Poskytuje snadné čtení informací na obou stranách přijímače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9561" y="1382586"/>
            <a:ext cx="15862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DLOUHÁ DETEKČNÍ ZÓNA </a:t>
            </a:r>
            <a:r>
              <a:rPr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(125</a:t>
            </a:r>
            <a:r>
              <a:rPr sz="1000" b="1" spc="-3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Bosch Office Sans"/>
                <a:cs typeface="Bosch Office Sans"/>
              </a:rPr>
              <a:t>mm)</a:t>
            </a:r>
            <a:endParaRPr sz="10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Umožňuje rychlý příjem laserového paprsku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4652" y="5611872"/>
            <a:ext cx="11557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Bosch Office Sans"/>
                <a:cs typeface="Bosch Office Sans"/>
              </a:rPr>
              <a:t>SETUP</a:t>
            </a:r>
            <a:r>
              <a:rPr sz="1000" b="1" spc="-11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MENU</a:t>
            </a:r>
            <a:endParaRPr sz="100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Short press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X and</a:t>
            </a:r>
            <a:r>
              <a:rPr sz="1000" spc="-13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Y 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simultaneously</a:t>
            </a:r>
            <a:endParaRPr sz="1000"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1217" y="4179247"/>
            <a:ext cx="14465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MĚKČENÉ UCHOPENÍ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Poskytuje bezpečnou manipulaci a pohodlí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35" y="3457844"/>
            <a:ext cx="1404018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VĚSTAVĚNÉ MAGNETY</a:t>
            </a:r>
            <a:endParaRPr sz="1000" dirty="0">
              <a:latin typeface="Bosch Office Sans"/>
              <a:cs typeface="Bosch Office Sans"/>
            </a:endParaRPr>
          </a:p>
          <a:p>
            <a:pPr marL="12700" marR="31750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Zajistěte bezpečné připevnění na kovové materiály, hlavně v případě kalibrace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9892" y="1068141"/>
            <a:ext cx="14300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ZÁVĚSNÝ HÁK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Pro bezpečné upevnění na různých místech a předmětech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5820" y="2325410"/>
            <a:ext cx="124123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LED INDIKACE</a:t>
            </a:r>
            <a:endParaRPr sz="1000" dirty="0">
              <a:latin typeface="Bosch Office Sans"/>
              <a:cs typeface="Bosch Office Sans"/>
            </a:endParaRPr>
          </a:p>
          <a:p>
            <a:pPr marL="12700" marR="262255" algn="just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Jednoduché ovládání (červená, zelená, modrá)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24728" y="525018"/>
            <a:ext cx="2208275" cy="5017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6014" y="2129790"/>
            <a:ext cx="1671827" cy="3798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43589" y="5021672"/>
            <a:ext cx="131339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CENTRE</a:t>
            </a:r>
            <a:r>
              <a:rPr sz="1000" b="1" spc="-7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LINE  BUTTON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Aktivuje funkci středové čáry (společně s X nebo Y)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33041" y="1555628"/>
            <a:ext cx="97790" cy="1176020"/>
          </a:xfrm>
          <a:custGeom>
            <a:avLst/>
            <a:gdLst/>
            <a:ahLst/>
            <a:cxnLst/>
            <a:rect l="l" t="t" r="r" b="b"/>
            <a:pathLst>
              <a:path w="97789" h="1176020">
                <a:moveTo>
                  <a:pt x="0" y="1175550"/>
                </a:moveTo>
                <a:lnTo>
                  <a:pt x="9752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5252" y="4409313"/>
            <a:ext cx="420370" cy="95250"/>
          </a:xfrm>
          <a:custGeom>
            <a:avLst/>
            <a:gdLst/>
            <a:ahLst/>
            <a:cxnLst/>
            <a:rect l="l" t="t" r="r" b="b"/>
            <a:pathLst>
              <a:path w="420370" h="95250">
                <a:moveTo>
                  <a:pt x="420357" y="0"/>
                </a:moveTo>
                <a:lnTo>
                  <a:pt x="0" y="94754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7997" y="2510408"/>
            <a:ext cx="723900" cy="139700"/>
          </a:xfrm>
          <a:custGeom>
            <a:avLst/>
            <a:gdLst/>
            <a:ahLst/>
            <a:cxnLst/>
            <a:rect l="l" t="t" r="r" b="b"/>
            <a:pathLst>
              <a:path w="723900" h="139700">
                <a:moveTo>
                  <a:pt x="723633" y="0"/>
                </a:moveTo>
                <a:lnTo>
                  <a:pt x="0" y="139166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77997" y="2649857"/>
            <a:ext cx="817244" cy="382905"/>
          </a:xfrm>
          <a:custGeom>
            <a:avLst/>
            <a:gdLst/>
            <a:ahLst/>
            <a:cxnLst/>
            <a:rect l="l" t="t" r="r" b="b"/>
            <a:pathLst>
              <a:path w="817245" h="382905">
                <a:moveTo>
                  <a:pt x="817054" y="38229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997" y="2649852"/>
            <a:ext cx="723900" cy="902335"/>
          </a:xfrm>
          <a:custGeom>
            <a:avLst/>
            <a:gdLst/>
            <a:ahLst/>
            <a:cxnLst/>
            <a:rect l="l" t="t" r="r" b="b"/>
            <a:pathLst>
              <a:path w="723900" h="902335">
                <a:moveTo>
                  <a:pt x="723633" y="901738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39104" y="566418"/>
            <a:ext cx="14452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KRYTÍ IP67</a:t>
            </a:r>
            <a:endParaRPr sz="10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Ochrana proti vodě a prachu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02855" y="1630299"/>
            <a:ext cx="768350" cy="601980"/>
          </a:xfrm>
          <a:custGeom>
            <a:avLst/>
            <a:gdLst/>
            <a:ahLst/>
            <a:cxnLst/>
            <a:rect l="l" t="t" r="r" b="b"/>
            <a:pathLst>
              <a:path w="768350" h="601980">
                <a:moveTo>
                  <a:pt x="768134" y="0"/>
                </a:moveTo>
                <a:lnTo>
                  <a:pt x="0" y="60161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77994" y="1495423"/>
            <a:ext cx="1360805" cy="866775"/>
          </a:xfrm>
          <a:custGeom>
            <a:avLst/>
            <a:gdLst/>
            <a:ahLst/>
            <a:cxnLst/>
            <a:rect l="l" t="t" r="r" b="b"/>
            <a:pathLst>
              <a:path w="1360804" h="866775">
                <a:moveTo>
                  <a:pt x="1360220" y="866254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75757" y="1495425"/>
            <a:ext cx="1000760" cy="1809750"/>
          </a:xfrm>
          <a:custGeom>
            <a:avLst/>
            <a:gdLst/>
            <a:ahLst/>
            <a:cxnLst/>
            <a:rect l="l" t="t" r="r" b="b"/>
            <a:pathLst>
              <a:path w="1000760" h="1809750">
                <a:moveTo>
                  <a:pt x="1000417" y="0"/>
                </a:moveTo>
                <a:lnTo>
                  <a:pt x="0" y="180925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8180" y="2529464"/>
            <a:ext cx="515620" cy="1407160"/>
          </a:xfrm>
          <a:custGeom>
            <a:avLst/>
            <a:gdLst/>
            <a:ahLst/>
            <a:cxnLst/>
            <a:rect l="l" t="t" r="r" b="b"/>
            <a:pathLst>
              <a:path w="515619" h="1407160">
                <a:moveTo>
                  <a:pt x="0" y="1407083"/>
                </a:moveTo>
                <a:lnTo>
                  <a:pt x="51511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8180" y="3142863"/>
            <a:ext cx="1727200" cy="793750"/>
          </a:xfrm>
          <a:custGeom>
            <a:avLst/>
            <a:gdLst/>
            <a:ahLst/>
            <a:cxnLst/>
            <a:rect l="l" t="t" r="r" b="b"/>
            <a:pathLst>
              <a:path w="1727200" h="793750">
                <a:moveTo>
                  <a:pt x="0" y="793661"/>
                </a:moveTo>
                <a:lnTo>
                  <a:pt x="1727034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8180" y="3936110"/>
            <a:ext cx="1669414" cy="213995"/>
          </a:xfrm>
          <a:custGeom>
            <a:avLst/>
            <a:gdLst/>
            <a:ahLst/>
            <a:cxnLst/>
            <a:rect l="l" t="t" r="r" b="b"/>
            <a:pathLst>
              <a:path w="1669414" h="213995">
                <a:moveTo>
                  <a:pt x="0" y="0"/>
                </a:moveTo>
                <a:lnTo>
                  <a:pt x="1668818" y="21379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8180" y="3936110"/>
            <a:ext cx="348615" cy="174625"/>
          </a:xfrm>
          <a:custGeom>
            <a:avLst/>
            <a:gdLst/>
            <a:ahLst/>
            <a:cxnLst/>
            <a:rect l="l" t="t" r="r" b="b"/>
            <a:pathLst>
              <a:path w="348614" h="174625">
                <a:moveTo>
                  <a:pt x="0" y="0"/>
                </a:moveTo>
                <a:lnTo>
                  <a:pt x="348297" y="174218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8180" y="3142863"/>
            <a:ext cx="348615" cy="793750"/>
          </a:xfrm>
          <a:custGeom>
            <a:avLst/>
            <a:gdLst/>
            <a:ahLst/>
            <a:cxnLst/>
            <a:rect l="l" t="t" r="r" b="b"/>
            <a:pathLst>
              <a:path w="348614" h="793750">
                <a:moveTo>
                  <a:pt x="0" y="793661"/>
                </a:moveTo>
                <a:lnTo>
                  <a:pt x="34829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8180" y="2617084"/>
            <a:ext cx="1476375" cy="1319530"/>
          </a:xfrm>
          <a:custGeom>
            <a:avLst/>
            <a:gdLst/>
            <a:ahLst/>
            <a:cxnLst/>
            <a:rect l="l" t="t" r="r" b="b"/>
            <a:pathLst>
              <a:path w="1476375" h="1319529">
                <a:moveTo>
                  <a:pt x="0" y="1319504"/>
                </a:moveTo>
                <a:lnTo>
                  <a:pt x="147605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1845" y="2812161"/>
            <a:ext cx="461009" cy="1691639"/>
          </a:xfrm>
          <a:custGeom>
            <a:avLst/>
            <a:gdLst/>
            <a:ahLst/>
            <a:cxnLst/>
            <a:rect l="l" t="t" r="r" b="b"/>
            <a:pathLst>
              <a:path w="461010" h="1691639">
                <a:moveTo>
                  <a:pt x="0" y="0"/>
                </a:moveTo>
                <a:lnTo>
                  <a:pt x="460971" y="1691436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93745" y="4503803"/>
            <a:ext cx="499745" cy="427355"/>
          </a:xfrm>
          <a:custGeom>
            <a:avLst/>
            <a:gdLst/>
            <a:ahLst/>
            <a:cxnLst/>
            <a:rect l="l" t="t" r="r" b="b"/>
            <a:pathLst>
              <a:path w="499745" h="427354">
                <a:moveTo>
                  <a:pt x="0" y="427050"/>
                </a:moveTo>
                <a:lnTo>
                  <a:pt x="499135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5794" y="5110353"/>
            <a:ext cx="899794" cy="313690"/>
          </a:xfrm>
          <a:custGeom>
            <a:avLst/>
            <a:gdLst/>
            <a:ahLst/>
            <a:cxnLst/>
            <a:rect l="l" t="t" r="r" b="b"/>
            <a:pathLst>
              <a:path w="899795" h="313689">
                <a:moveTo>
                  <a:pt x="899769" y="0"/>
                </a:moveTo>
                <a:lnTo>
                  <a:pt x="0" y="31347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9246" y="5181220"/>
            <a:ext cx="115570" cy="361315"/>
          </a:xfrm>
          <a:custGeom>
            <a:avLst/>
            <a:gdLst/>
            <a:ahLst/>
            <a:cxnLst/>
            <a:rect l="l" t="t" r="r" b="b"/>
            <a:pathLst>
              <a:path w="115570" h="361314">
                <a:moveTo>
                  <a:pt x="0" y="360984"/>
                </a:moveTo>
                <a:lnTo>
                  <a:pt x="11497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39104" y="3565894"/>
            <a:ext cx="1193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6405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TLAČÍTKO PŘESNOSTI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Upravuje citlivost příjmu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98947" y="3891153"/>
            <a:ext cx="1562100" cy="410845"/>
          </a:xfrm>
          <a:custGeom>
            <a:avLst/>
            <a:gdLst/>
            <a:ahLst/>
            <a:cxnLst/>
            <a:rect l="l" t="t" r="r" b="b"/>
            <a:pathLst>
              <a:path w="1562100" h="410845">
                <a:moveTo>
                  <a:pt x="1562023" y="0"/>
                </a:moveTo>
                <a:lnTo>
                  <a:pt x="0" y="410756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449707" y="2065362"/>
            <a:ext cx="161861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INDIKÁTOR PŘIPOJENÍ</a:t>
            </a:r>
            <a:endParaRPr sz="1000" dirty="0">
              <a:latin typeface="Bosch Office Sans"/>
              <a:cs typeface="Bosch Office Sans"/>
            </a:endParaRPr>
          </a:p>
          <a:p>
            <a:pPr marL="12700" marR="93345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Zobrazuje spárování přijímače s GRL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49707" y="3056289"/>
            <a:ext cx="1310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STAV BATERIE PŘIJÍMAČE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76485" y="3168773"/>
            <a:ext cx="1395095" cy="59055"/>
          </a:xfrm>
          <a:custGeom>
            <a:avLst/>
            <a:gdLst/>
            <a:ahLst/>
            <a:cxnLst/>
            <a:rect l="l" t="t" r="r" b="b"/>
            <a:pathLst>
              <a:path w="1395095" h="59055">
                <a:moveTo>
                  <a:pt x="1394891" y="58661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444212" y="2652727"/>
            <a:ext cx="14725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STAV NABITÍ BATERIE GRL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32247" y="2747391"/>
            <a:ext cx="1833245" cy="398145"/>
          </a:xfrm>
          <a:custGeom>
            <a:avLst/>
            <a:gdLst/>
            <a:ahLst/>
            <a:cxnLst/>
            <a:rect l="l" t="t" r="r" b="b"/>
            <a:pathLst>
              <a:path w="1833245" h="398144">
                <a:moveTo>
                  <a:pt x="1833245" y="0"/>
                </a:moveTo>
                <a:lnTo>
                  <a:pt x="0" y="397891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9572" y="2313813"/>
            <a:ext cx="1882139" cy="565150"/>
          </a:xfrm>
          <a:custGeom>
            <a:avLst/>
            <a:gdLst/>
            <a:ahLst/>
            <a:cxnLst/>
            <a:rect l="l" t="t" r="r" b="b"/>
            <a:pathLst>
              <a:path w="1882140" h="565150">
                <a:moveTo>
                  <a:pt x="1882089" y="0"/>
                </a:moveTo>
                <a:lnTo>
                  <a:pt x="0" y="564603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18043" y="4927470"/>
            <a:ext cx="1166495" cy="256540"/>
          </a:xfrm>
          <a:custGeom>
            <a:avLst/>
            <a:gdLst/>
            <a:ahLst/>
            <a:cxnLst/>
            <a:rect l="l" t="t" r="r" b="b"/>
            <a:pathLst>
              <a:path w="1166495" h="256539">
                <a:moveTo>
                  <a:pt x="1166469" y="25601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452140" y="4288183"/>
            <a:ext cx="2176216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TLAČÍTKO HLASITOSTI SIGNÁLU</a:t>
            </a:r>
            <a:endParaRPr sz="1000" dirty="0">
              <a:latin typeface="Bosch Office Sans"/>
              <a:cs typeface="Bosch Office Sans"/>
            </a:endParaRPr>
          </a:p>
          <a:p>
            <a:pPr marL="12700" marR="415925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nebo vypínání hlasitosti přijímače</a:t>
            </a:r>
            <a:endParaRPr sz="1000" dirty="0">
              <a:latin typeface="Bosch Office Sans"/>
              <a:cs typeface="Bosch Office Sans"/>
            </a:endParaRPr>
          </a:p>
          <a:p>
            <a:pPr marL="22860" marR="255904">
              <a:lnSpc>
                <a:spcPct val="100000"/>
              </a:lnSpc>
              <a:spcBef>
                <a:spcPts val="285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TLAČÍTKO VYSTŘEDĚNÍ OS </a:t>
            </a:r>
            <a:r>
              <a:rPr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X/Y </a:t>
            </a:r>
            <a:endParaRPr lang="cs-CZ" sz="1000" b="1" dirty="0" smtClean="0">
              <a:solidFill>
                <a:srgbClr val="FFFFFF"/>
              </a:solidFill>
              <a:latin typeface="Bosch Office Sans"/>
              <a:cs typeface="Bosch Office Sans"/>
            </a:endParaRPr>
          </a:p>
          <a:p>
            <a:pPr marL="22860" marR="255904">
              <a:lnSpc>
                <a:spcPct val="100000"/>
              </a:lnSpc>
              <a:spcBef>
                <a:spcPts val="285"/>
              </a:spcBef>
            </a:pP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Centre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line in </a:t>
            </a:r>
            <a:r>
              <a:rPr sz="1000" dirty="0">
                <a:solidFill>
                  <a:srgbClr val="FFFFFF"/>
                </a:solidFill>
                <a:latin typeface="Bosch Office Sans"/>
                <a:cs typeface="Bosch Office Sans"/>
              </a:rPr>
              <a:t>the X or Y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axis  (pressed together with</a:t>
            </a:r>
            <a:r>
              <a:rPr sz="1000" spc="-8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Centre  line</a:t>
            </a:r>
            <a:r>
              <a:rPr sz="1000" spc="-2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button)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824088" y="5173598"/>
            <a:ext cx="105410" cy="368300"/>
          </a:xfrm>
          <a:custGeom>
            <a:avLst/>
            <a:gdLst/>
            <a:ahLst/>
            <a:cxnLst/>
            <a:rect l="l" t="t" r="r" b="b"/>
            <a:pathLst>
              <a:path w="105409" h="368300">
                <a:moveTo>
                  <a:pt x="105257" y="368249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077377" y="319426"/>
            <a:ext cx="1292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RECEIVER</a:t>
            </a:r>
            <a:r>
              <a:rPr sz="1000" b="1" spc="-3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VIAL</a:t>
            </a:r>
            <a:endParaRPr sz="100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Helps ensure</a:t>
            </a:r>
            <a:r>
              <a:rPr sz="1000" spc="-7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accurate  levelling</a:t>
            </a:r>
            <a:r>
              <a:rPr sz="1000" spc="-3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results</a:t>
            </a:r>
            <a:endParaRPr sz="1000">
              <a:latin typeface="Bosch Office Sans"/>
              <a:cs typeface="Bosch Office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556879" y="567307"/>
            <a:ext cx="1341755" cy="224790"/>
          </a:xfrm>
          <a:custGeom>
            <a:avLst/>
            <a:gdLst/>
            <a:ahLst/>
            <a:cxnLst/>
            <a:rect l="l" t="t" r="r" b="b"/>
            <a:pathLst>
              <a:path w="1341754" h="224790">
                <a:moveTo>
                  <a:pt x="1341678" y="22432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4984" y="4536566"/>
            <a:ext cx="1238885" cy="33655"/>
          </a:xfrm>
          <a:custGeom>
            <a:avLst/>
            <a:gdLst/>
            <a:ahLst/>
            <a:cxnLst/>
            <a:rect l="l" t="t" r="r" b="b"/>
            <a:pathLst>
              <a:path w="1238884" h="33654">
                <a:moveTo>
                  <a:pt x="1238770" y="0"/>
                </a:moveTo>
                <a:lnTo>
                  <a:pt x="0" y="3321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17413" y="4921374"/>
            <a:ext cx="1667510" cy="262255"/>
          </a:xfrm>
          <a:custGeom>
            <a:avLst/>
            <a:gdLst/>
            <a:ahLst/>
            <a:cxnLst/>
            <a:rect l="l" t="t" r="r" b="b"/>
            <a:pathLst>
              <a:path w="1667509" h="262254">
                <a:moveTo>
                  <a:pt x="1667217" y="262064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69739" cy="617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970260" cy="6170930"/>
          </a:xfrm>
          <a:custGeom>
            <a:avLst/>
            <a:gdLst/>
            <a:ahLst/>
            <a:cxnLst/>
            <a:rect l="l" t="t" r="r" b="b"/>
            <a:pathLst>
              <a:path w="10970260" h="6170930">
                <a:moveTo>
                  <a:pt x="0" y="6170676"/>
                </a:moveTo>
                <a:lnTo>
                  <a:pt x="10969752" y="6170676"/>
                </a:lnTo>
                <a:lnTo>
                  <a:pt x="10969752" y="0"/>
                </a:lnTo>
                <a:lnTo>
                  <a:pt x="0" y="0"/>
                </a:lnTo>
                <a:lnTo>
                  <a:pt x="0" y="6170676"/>
                </a:lnTo>
                <a:close/>
              </a:path>
            </a:pathLst>
          </a:custGeom>
          <a:solidFill>
            <a:srgbClr val="003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9695" y="5465064"/>
            <a:ext cx="1094230" cy="57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40973" y="0"/>
            <a:ext cx="128777" cy="617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4541" y="4688884"/>
            <a:ext cx="11690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RYCHLOSTI OTÁČENÍ</a:t>
            </a:r>
            <a:endParaRPr sz="10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Výběr mezi </a:t>
            </a: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150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,</a:t>
            </a:r>
            <a:endParaRPr sz="1000" dirty="0"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300 </a:t>
            </a:r>
            <a:r>
              <a:rPr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a </a:t>
            </a:r>
            <a:r>
              <a:rPr sz="10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600</a:t>
            </a:r>
            <a:r>
              <a:rPr sz="1000" spc="-9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cs-CZ" sz="1000" spc="-9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 otáček za min.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8909" y="1222358"/>
            <a:ext cx="124668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TLAČÍTKO SKLONU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Přepínání mezi osami X a Y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5278" y="1018794"/>
            <a:ext cx="1826513" cy="408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6269" y="5014467"/>
            <a:ext cx="13754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755">
              <a:lnSpc>
                <a:spcPct val="100000"/>
              </a:lnSpc>
              <a:spcBef>
                <a:spcPts val="100"/>
              </a:spcBef>
            </a:pPr>
            <a:r>
              <a:rPr lang="cs-CZ" sz="1000" b="1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ERGONOMICKÁ RUKOJEŤ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chemeClr val="bg1"/>
                </a:solidFill>
                <a:latin typeface="Bosch Office Sans"/>
                <a:cs typeface="Bosch Office Sans"/>
              </a:rPr>
              <a:t>Pro komfortní manipulaci při práci </a:t>
            </a:r>
            <a:endParaRPr sz="10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6489" y="475716"/>
            <a:ext cx="2450717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INDIKÁTOR AKTIVACE OSY X</a:t>
            </a:r>
            <a:endParaRPr sz="1000" dirty="0">
              <a:latin typeface="Bosch Office Sans"/>
              <a:cs typeface="Bosch Office Sans"/>
            </a:endParaRPr>
          </a:p>
          <a:p>
            <a:pPr marL="569595">
              <a:lnSpc>
                <a:spcPct val="100000"/>
              </a:lnSpc>
              <a:spcBef>
                <a:spcPts val="79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INDIKÁTOR AKTIVACE OSY Y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92624" y="822579"/>
            <a:ext cx="522605" cy="1127760"/>
          </a:xfrm>
          <a:custGeom>
            <a:avLst/>
            <a:gdLst/>
            <a:ahLst/>
            <a:cxnLst/>
            <a:rect l="l" t="t" r="r" b="b"/>
            <a:pathLst>
              <a:path w="522604" h="1127760">
                <a:moveTo>
                  <a:pt x="522274" y="0"/>
                </a:moveTo>
                <a:lnTo>
                  <a:pt x="0" y="1127277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1461" y="664845"/>
            <a:ext cx="445770" cy="1223010"/>
          </a:xfrm>
          <a:custGeom>
            <a:avLst/>
            <a:gdLst/>
            <a:ahLst/>
            <a:cxnLst/>
            <a:rect l="l" t="t" r="r" b="b"/>
            <a:pathLst>
              <a:path w="445770" h="1223010">
                <a:moveTo>
                  <a:pt x="445515" y="0"/>
                </a:moveTo>
                <a:lnTo>
                  <a:pt x="0" y="122255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2682" y="1518763"/>
            <a:ext cx="18561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UKAZATEL ODESÍLÁNÍ SIGNÁLU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09085" y="1611121"/>
            <a:ext cx="854248" cy="293312"/>
          </a:xfrm>
          <a:custGeom>
            <a:avLst/>
            <a:gdLst/>
            <a:ahLst/>
            <a:cxnLst/>
            <a:rect l="l" t="t" r="r" b="b"/>
            <a:pathLst>
              <a:path w="401955" h="265430">
                <a:moveTo>
                  <a:pt x="0" y="0"/>
                </a:moveTo>
                <a:lnTo>
                  <a:pt x="401332" y="26509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55105" y="1470279"/>
            <a:ext cx="1335405" cy="876935"/>
          </a:xfrm>
          <a:custGeom>
            <a:avLst/>
            <a:gdLst/>
            <a:ahLst/>
            <a:cxnLst/>
            <a:rect l="l" t="t" r="r" b="b"/>
            <a:pathLst>
              <a:path w="1335404" h="876935">
                <a:moveTo>
                  <a:pt x="1335062" y="0"/>
                </a:moveTo>
                <a:lnTo>
                  <a:pt x="0" y="87657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5359" y="2422779"/>
            <a:ext cx="871855" cy="354330"/>
          </a:xfrm>
          <a:custGeom>
            <a:avLst/>
            <a:gdLst/>
            <a:ahLst/>
            <a:cxnLst/>
            <a:rect l="l" t="t" r="r" b="b"/>
            <a:pathLst>
              <a:path w="871854" h="354330">
                <a:moveTo>
                  <a:pt x="0" y="0"/>
                </a:moveTo>
                <a:lnTo>
                  <a:pt x="871689" y="353936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1448" y="2442591"/>
            <a:ext cx="1675764" cy="334010"/>
          </a:xfrm>
          <a:custGeom>
            <a:avLst/>
            <a:gdLst/>
            <a:ahLst/>
            <a:cxnLst/>
            <a:rect l="l" t="t" r="r" b="b"/>
            <a:pathLst>
              <a:path w="1675764" h="334010">
                <a:moveTo>
                  <a:pt x="0" y="0"/>
                </a:moveTo>
                <a:lnTo>
                  <a:pt x="1675701" y="333997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9253" y="3328035"/>
            <a:ext cx="988060" cy="758825"/>
          </a:xfrm>
          <a:custGeom>
            <a:avLst/>
            <a:gdLst/>
            <a:ahLst/>
            <a:cxnLst/>
            <a:rect l="l" t="t" r="r" b="b"/>
            <a:pathLst>
              <a:path w="988060" h="758825">
                <a:moveTo>
                  <a:pt x="0" y="0"/>
                </a:moveTo>
                <a:lnTo>
                  <a:pt x="987971" y="75843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9307" y="3334892"/>
            <a:ext cx="1447165" cy="1679575"/>
          </a:xfrm>
          <a:custGeom>
            <a:avLst/>
            <a:gdLst/>
            <a:ahLst/>
            <a:cxnLst/>
            <a:rect l="l" t="t" r="r" b="b"/>
            <a:pathLst>
              <a:path w="1447164" h="1679575">
                <a:moveTo>
                  <a:pt x="0" y="0"/>
                </a:moveTo>
                <a:lnTo>
                  <a:pt x="1446936" y="167929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1284" y="2057821"/>
            <a:ext cx="156537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834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VYMEZENÍ ÚHLU ZABĚRU LASERU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Pro maximální viditelnost paprsku za různých podmínek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18335" y="2460117"/>
            <a:ext cx="1592580" cy="349250"/>
          </a:xfrm>
          <a:custGeom>
            <a:avLst/>
            <a:gdLst/>
            <a:ahLst/>
            <a:cxnLst/>
            <a:rect l="l" t="t" r="r" b="b"/>
            <a:pathLst>
              <a:path w="1592579" h="349250">
                <a:moveTo>
                  <a:pt x="0" y="0"/>
                </a:moveTo>
                <a:lnTo>
                  <a:pt x="1592402" y="34922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6600" y="3155459"/>
            <a:ext cx="171248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PROTI SMĚRU HODINOVÝCH RUČIČEK</a:t>
            </a:r>
            <a:endParaRPr sz="1000" dirty="0">
              <a:latin typeface="Bosch Office Sans"/>
              <a:cs typeface="Bosch Office Sans"/>
            </a:endParaRPr>
          </a:p>
          <a:p>
            <a:pPr marL="12700" marR="310515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Pohyb laserové výseče nebo bodu proti směru hodinových ručiček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5219" y="2452013"/>
            <a:ext cx="1585060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215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SEŘÍZENÍ SKLONU DOLŮ A NAHORU</a:t>
            </a:r>
            <a:endParaRPr sz="1000" dirty="0">
              <a:latin typeface="Bosch Office Sans"/>
              <a:cs typeface="Bosch Office Sans"/>
            </a:endParaRPr>
          </a:p>
          <a:p>
            <a:pPr marL="12700" marR="443865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Nastavení sklonu vybrané osy</a:t>
            </a:r>
            <a:endParaRPr sz="1000" dirty="0">
              <a:latin typeface="Bosch Office Sans"/>
              <a:cs typeface="Bosch Office Sans"/>
            </a:endParaRPr>
          </a:p>
          <a:p>
            <a:pPr marL="19050" marR="490855">
              <a:lnSpc>
                <a:spcPct val="100000"/>
              </a:lnSpc>
              <a:spcBef>
                <a:spcPts val="4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VE SMĚRU HODINOVÝCH RUČIČEK</a:t>
            </a:r>
            <a:endParaRPr sz="1000" dirty="0">
              <a:latin typeface="Bosch Office Sans"/>
              <a:cs typeface="Bosch Office Sans"/>
            </a:endParaRPr>
          </a:p>
          <a:p>
            <a:pPr marL="19050" marR="133350">
              <a:lnSpc>
                <a:spcPct val="100000"/>
              </a:lnSpc>
              <a:spcBef>
                <a:spcPts val="5"/>
              </a:spcBef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Pohyb laserové výseče nebo bodu ve směru hodinových ručiček</a:t>
            </a:r>
            <a:endParaRPr sz="1000" dirty="0">
              <a:latin typeface="Bosch Office Sans"/>
              <a:cs typeface="Bosch Office Sans"/>
            </a:endParaRPr>
          </a:p>
          <a:p>
            <a:pPr marL="42545" marR="353695">
              <a:lnSpc>
                <a:spcPct val="100000"/>
              </a:lnSpc>
              <a:spcBef>
                <a:spcPts val="665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TLAČÍTKO OLOVNICE</a:t>
            </a:r>
            <a:endParaRPr sz="1000" dirty="0">
              <a:latin typeface="Bosch Office Sans"/>
              <a:cs typeface="Bosch Office Sans"/>
            </a:endParaRPr>
          </a:p>
          <a:p>
            <a:pPr marL="42545" marR="5080">
              <a:lnSpc>
                <a:spcPct val="100000"/>
              </a:lnSpc>
            </a:pP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Bod olovnice ve vertikální pozici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87927" y="2879217"/>
            <a:ext cx="905510" cy="513080"/>
          </a:xfrm>
          <a:custGeom>
            <a:avLst/>
            <a:gdLst/>
            <a:ahLst/>
            <a:cxnLst/>
            <a:rect l="l" t="t" r="r" b="b"/>
            <a:pathLst>
              <a:path w="905510" h="513079">
                <a:moveTo>
                  <a:pt x="0" y="0"/>
                </a:moveTo>
                <a:lnTo>
                  <a:pt x="905421" y="51294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10536" y="2885311"/>
            <a:ext cx="1088390" cy="496570"/>
          </a:xfrm>
          <a:custGeom>
            <a:avLst/>
            <a:gdLst/>
            <a:ahLst/>
            <a:cxnLst/>
            <a:rect l="l" t="t" r="r" b="b"/>
            <a:pathLst>
              <a:path w="1088389" h="496570">
                <a:moveTo>
                  <a:pt x="0" y="496201"/>
                </a:moveTo>
                <a:lnTo>
                  <a:pt x="10879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1285" y="4026235"/>
            <a:ext cx="1206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REŽIM SPÁNKU</a:t>
            </a:r>
            <a:endParaRPr sz="10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Aktivování a deaktivování režimu spánku přístroje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11832" y="3334892"/>
            <a:ext cx="1360170" cy="1017269"/>
          </a:xfrm>
          <a:custGeom>
            <a:avLst/>
            <a:gdLst/>
            <a:ahLst/>
            <a:cxnLst/>
            <a:rect l="l" t="t" r="r" b="b"/>
            <a:pathLst>
              <a:path w="1360170" h="1017270">
                <a:moveTo>
                  <a:pt x="0" y="1016647"/>
                </a:moveTo>
                <a:lnTo>
                  <a:pt x="135964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1419" y="1200912"/>
            <a:ext cx="1652015" cy="318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01033" y="1728520"/>
            <a:ext cx="7600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spc="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UPÍNACÍ ŠROUB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60049" y="1484758"/>
            <a:ext cx="962660" cy="415290"/>
          </a:xfrm>
          <a:custGeom>
            <a:avLst/>
            <a:gdLst/>
            <a:ahLst/>
            <a:cxnLst/>
            <a:rect l="l" t="t" r="r" b="b"/>
            <a:pathLst>
              <a:path w="962659" h="415289">
                <a:moveTo>
                  <a:pt x="962494" y="415201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84385" y="2498598"/>
            <a:ext cx="1055369" cy="29420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05387" y="4913478"/>
            <a:ext cx="93522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TLAČÍTKO PRO HRUBÉ A RYCHLÉ PŘESTAVENÍ VÝŠKY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97676" y="4942713"/>
            <a:ext cx="863600" cy="277495"/>
          </a:xfrm>
          <a:custGeom>
            <a:avLst/>
            <a:gdLst/>
            <a:ahLst/>
            <a:cxnLst/>
            <a:rect l="l" t="t" r="r" b="b"/>
            <a:pathLst>
              <a:path w="863600" h="277495">
                <a:moveTo>
                  <a:pt x="863587" y="0"/>
                </a:moveTo>
                <a:lnTo>
                  <a:pt x="0" y="276987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0725" y="4660009"/>
            <a:ext cx="599440" cy="661670"/>
          </a:xfrm>
          <a:custGeom>
            <a:avLst/>
            <a:gdLst/>
            <a:ahLst/>
            <a:cxnLst/>
            <a:rect l="l" t="t" r="r" b="b"/>
            <a:pathLst>
              <a:path w="599439" h="661670">
                <a:moveTo>
                  <a:pt x="0" y="661085"/>
                </a:moveTo>
                <a:lnTo>
                  <a:pt x="59883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59978" y="2823464"/>
            <a:ext cx="9067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Bosch Office Sans"/>
                <a:cs typeface="Bosch Office Sans"/>
              </a:rPr>
              <a:t>5/8“  </a:t>
            </a: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UPÍNACÍ ŠROUB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17660" y="3348614"/>
            <a:ext cx="127000" cy="650240"/>
          </a:xfrm>
          <a:custGeom>
            <a:avLst/>
            <a:gdLst/>
            <a:ahLst/>
            <a:cxnLst/>
            <a:rect l="l" t="t" r="r" b="b"/>
            <a:pathLst>
              <a:path w="127000" h="650239">
                <a:moveTo>
                  <a:pt x="0" y="649617"/>
                </a:moveTo>
                <a:lnTo>
                  <a:pt x="12674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11943" y="4208019"/>
            <a:ext cx="89344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ŠROUB PRO JEMNÉ NASTAVENÍ VÝŠKY</a:t>
            </a:r>
            <a:endParaRPr sz="1000" dirty="0">
              <a:latin typeface="Bosch Office Sans"/>
              <a:cs typeface="Bosch Office Sans"/>
            </a:endParaRPr>
          </a:p>
          <a:p>
            <a:pPr marL="12700" marR="90805">
              <a:lnSpc>
                <a:spcPct val="100000"/>
              </a:lnSpc>
            </a:pPr>
            <a:r>
              <a:rPr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(</a:t>
            </a:r>
            <a:r>
              <a:rPr lang="cs-CZ" sz="1000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není viditelný na obrázku</a:t>
            </a:r>
            <a:r>
              <a:rPr sz="1000" spc="-5" dirty="0" smtClean="0">
                <a:solidFill>
                  <a:srgbClr val="FFFFFF"/>
                </a:solidFill>
                <a:latin typeface="Bosch Office Sans"/>
                <a:cs typeface="Bosch Office Sans"/>
              </a:rPr>
              <a:t>)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86625" y="3910962"/>
            <a:ext cx="429895" cy="268605"/>
          </a:xfrm>
          <a:custGeom>
            <a:avLst/>
            <a:gdLst/>
            <a:ahLst/>
            <a:cxnLst/>
            <a:rect l="l" t="t" r="r" b="b"/>
            <a:pathLst>
              <a:path w="429895" h="268604">
                <a:moveTo>
                  <a:pt x="0" y="268198"/>
                </a:moveTo>
                <a:lnTo>
                  <a:pt x="429475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8489" y="43753"/>
            <a:ext cx="1183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Bosch Office Sans"/>
                <a:cs typeface="Bosch Office Sans"/>
              </a:rPr>
              <a:t>RC</a:t>
            </a:r>
            <a:r>
              <a:rPr sz="4000" b="1" spc="-10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4000" b="1" dirty="0">
                <a:solidFill>
                  <a:srgbClr val="FFFFFF"/>
                </a:solidFill>
                <a:latin typeface="Bosch Office Sans"/>
                <a:cs typeface="Bosch Office Sans"/>
              </a:rPr>
              <a:t>6</a:t>
            </a:r>
            <a:endParaRPr sz="4000">
              <a:latin typeface="Bosch Office Sans"/>
              <a:cs typeface="Bosch Office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15811" y="39394"/>
            <a:ext cx="13531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Bosch Office Sans"/>
                <a:cs typeface="Bosch Office Sans"/>
              </a:rPr>
              <a:t>WM</a:t>
            </a:r>
            <a:r>
              <a:rPr sz="4000" b="1" spc="-9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4000" b="1" dirty="0">
                <a:solidFill>
                  <a:srgbClr val="FFFFFF"/>
                </a:solidFill>
                <a:latin typeface="Bosch Office Sans"/>
                <a:cs typeface="Bosch Office Sans"/>
              </a:rPr>
              <a:t>6</a:t>
            </a:r>
            <a:endParaRPr sz="4000">
              <a:latin typeface="Bosch Office Sans"/>
              <a:cs typeface="Bosch Office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5842" y="5866451"/>
            <a:ext cx="162813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*see </a:t>
            </a: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FAQ </a:t>
            </a: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for more</a:t>
            </a:r>
            <a:r>
              <a:rPr sz="1100" spc="-7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details</a:t>
            </a:r>
            <a:endParaRPr sz="1100">
              <a:latin typeface="Bosch Office Sans"/>
              <a:cs typeface="Bosch Offi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55137"/>
              </p:ext>
            </p:extLst>
          </p:nvPr>
        </p:nvGraphicFramePr>
        <p:xfrm>
          <a:off x="152401" y="3280981"/>
          <a:ext cx="5018295" cy="2256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769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Přesnost měření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±0.05</a:t>
                      </a:r>
                      <a:r>
                        <a:rPr sz="1000" spc="-40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mm/m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67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dirty="0" smtClean="0">
                          <a:latin typeface="Bosch Office Sans"/>
                          <a:cs typeface="Bosch Office Sans"/>
                        </a:rPr>
                        <a:t>Pracovní dosah</a:t>
                      </a:r>
                      <a:r>
                        <a:rPr sz="1000" spc="-5" dirty="0" smtClean="0">
                          <a:latin typeface="Bosch Office Sans"/>
                          <a:cs typeface="Bosch Office Sans"/>
                        </a:rPr>
                        <a:t> (</a:t>
                      </a: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průměr</a:t>
                      </a:r>
                      <a:r>
                        <a:rPr sz="1000" spc="-5" dirty="0" smtClean="0">
                          <a:latin typeface="Bosch Office Sans"/>
                          <a:cs typeface="Bosch Office Sans"/>
                        </a:rPr>
                        <a:t>) </a:t>
                      </a: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s přijímačem</a:t>
                      </a:r>
                      <a:r>
                        <a:rPr sz="1000" dirty="0" smtClean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LR 60</a:t>
                      </a:r>
                      <a:r>
                        <a:rPr sz="1000" spc="-100" dirty="0">
                          <a:latin typeface="Bosch Office Sans"/>
                          <a:cs typeface="Bosch Office Sans"/>
                        </a:rPr>
                        <a:t> 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600</a:t>
                      </a:r>
                      <a:r>
                        <a:rPr sz="1000" spc="-2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m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Krytí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IP68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67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15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Rozsah </a:t>
                      </a:r>
                      <a:r>
                        <a:rPr lang="cs-CZ" sz="1000" spc="-5" dirty="0" err="1" smtClean="0">
                          <a:latin typeface="Bosch Office Sans"/>
                          <a:cs typeface="Bosch Office Sans"/>
                        </a:rPr>
                        <a:t>samonivelace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73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215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±5°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73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Náklon samostatných</a:t>
                      </a:r>
                      <a:r>
                        <a:rPr lang="cs-CZ" sz="1000" spc="-5" baseline="0" dirty="0" smtClean="0">
                          <a:latin typeface="Bosch Office Sans"/>
                          <a:cs typeface="Bosch Office Sans"/>
                        </a:rPr>
                        <a:t> nebo duálních os X a Y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latin typeface="Bosch Office Sans"/>
                          <a:cs typeface="Bosch Office Sans"/>
                        </a:rPr>
                        <a:t>8.5%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Rychlost</a:t>
                      </a:r>
                      <a:r>
                        <a:rPr lang="cs-CZ" sz="1000" spc="-5" baseline="0" dirty="0" smtClean="0">
                          <a:latin typeface="Bosch Office Sans"/>
                          <a:cs typeface="Bosch Office Sans"/>
                        </a:rPr>
                        <a:t> rotace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Bosch Office Sans"/>
                          <a:cs typeface="Bosch Office Sans"/>
                        </a:rPr>
                        <a:t>150/300/600</a:t>
                      </a:r>
                      <a:r>
                        <a:rPr sz="1000" spc="-6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min-1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67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lang="cs-CZ" sz="1000" dirty="0" smtClean="0">
                          <a:latin typeface="Bosch Office Sans"/>
                          <a:cs typeface="Bosch Office Sans"/>
                        </a:rPr>
                        <a:t>Nastavení úhlů</a:t>
                      </a:r>
                      <a:r>
                        <a:rPr lang="cs-CZ" sz="1000" baseline="0" dirty="0" smtClean="0">
                          <a:latin typeface="Bosch Office Sans"/>
                          <a:cs typeface="Bosch Office Sans"/>
                        </a:rPr>
                        <a:t> záběru laseru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4"/>
                        </a:spcBef>
                      </a:pPr>
                      <a:r>
                        <a:rPr sz="1000" spc="-10" dirty="0">
                          <a:latin typeface="Bosch Office Sans"/>
                          <a:cs typeface="Bosch Office Sans"/>
                        </a:rPr>
                        <a:t>0º/10º/25º/50º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Závit</a:t>
                      </a:r>
                      <a:r>
                        <a:rPr lang="cs-CZ" sz="1000" spc="-5" baseline="0" dirty="0" smtClean="0">
                          <a:latin typeface="Bosch Office Sans"/>
                          <a:cs typeface="Bosch Office Sans"/>
                        </a:rPr>
                        <a:t> na stativ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5/8</a:t>
                      </a:r>
                      <a:r>
                        <a:rPr sz="1000" spc="-20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In.-11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69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Třída laseru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209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2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2666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Průměrná doba</a:t>
                      </a:r>
                      <a:r>
                        <a:rPr lang="cs-CZ" sz="1000" spc="-5" baseline="0" dirty="0" smtClean="0">
                          <a:latin typeface="Bosch Office Sans"/>
                          <a:cs typeface="Bosch Office Sans"/>
                        </a:rPr>
                        <a:t> chodu s akumulátorem </a:t>
                      </a:r>
                      <a:r>
                        <a:rPr sz="1000" spc="-5" dirty="0" smtClean="0">
                          <a:latin typeface="Bosch Office Sans"/>
                          <a:cs typeface="Bosch Office Sans"/>
                        </a:rPr>
                        <a:t>(4.0Ah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ProCore)</a:t>
                      </a:r>
                      <a:r>
                        <a:rPr sz="1000" spc="-70" dirty="0">
                          <a:latin typeface="Bosch Office Sans"/>
                          <a:cs typeface="Bosch Office Sans"/>
                        </a:rPr>
                        <a:t> 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latin typeface="Bosch Office Sans"/>
                          <a:cs typeface="Bosch Office Sans"/>
                        </a:rPr>
                        <a:t>60h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Průměrná doba chodu s alkalickými</a:t>
                      </a:r>
                      <a:r>
                        <a:rPr lang="cs-CZ" sz="1000" spc="-5" baseline="0" dirty="0" smtClean="0">
                          <a:latin typeface="Bosch Office Sans"/>
                          <a:cs typeface="Bosch Office Sans"/>
                        </a:rPr>
                        <a:t> bateriemi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latin typeface="Bosch Office Sans"/>
                          <a:cs typeface="Bosch Office Sans"/>
                        </a:rPr>
                        <a:t>70h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Hmotnost včetně akumulátoru</a:t>
                      </a:r>
                      <a:r>
                        <a:rPr sz="1000" dirty="0" smtClean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dirty="0">
                          <a:latin typeface="Bosch Office Sans"/>
                          <a:cs typeface="Bosch Office Sans"/>
                        </a:rPr>
                        <a:t>LI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(4.0Ah ProCore)</a:t>
                      </a:r>
                      <a:r>
                        <a:rPr sz="1000" spc="-70" dirty="0">
                          <a:latin typeface="Bosch Office Sans"/>
                          <a:cs typeface="Bosch Office Sans"/>
                        </a:rPr>
                        <a:t> 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4.2</a:t>
                      </a:r>
                      <a:r>
                        <a:rPr sz="1000" spc="-3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kg</a:t>
                      </a:r>
                      <a:endParaRPr sz="100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lang="cs-CZ" sz="1000" spc="-5" dirty="0" smtClean="0">
                          <a:latin typeface="Bosch Office Sans"/>
                          <a:cs typeface="Bosch Office Sans"/>
                        </a:rPr>
                        <a:t>Hmotnost včetně adaptéru s alkalickými bateriemi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115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Bosch Office Sans"/>
                          <a:cs typeface="Bosch Office Sans"/>
                        </a:rPr>
                        <a:t>4.8</a:t>
                      </a:r>
                      <a:r>
                        <a:rPr sz="1000" spc="-35" dirty="0">
                          <a:latin typeface="Bosch Office Sans"/>
                          <a:cs typeface="Bosch Office Sans"/>
                        </a:rPr>
                        <a:t> </a:t>
                      </a:r>
                      <a:r>
                        <a:rPr sz="1000" spc="-5" dirty="0">
                          <a:latin typeface="Bosch Office Sans"/>
                          <a:cs typeface="Bosch Office Sans"/>
                        </a:rPr>
                        <a:t>kg</a:t>
                      </a:r>
                      <a:endParaRPr sz="1000" dirty="0">
                        <a:latin typeface="Bosch Office Sans"/>
                        <a:cs typeface="Bosch Office San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05628" y="3116770"/>
            <a:ext cx="162317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 smtClean="0">
                <a:latin typeface="Bosch Office Sans"/>
                <a:cs typeface="Bosch Office Sans"/>
              </a:rPr>
              <a:t>Technické parametry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343" y="1132108"/>
            <a:ext cx="4797425" cy="468730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Robustní design – odolný vůči pádu při převrácení z 2m stativu</a:t>
            </a:r>
            <a:endParaRPr sz="1300" dirty="0">
              <a:latin typeface="Bosch Office Sans"/>
              <a:cs typeface="Bosch Office Sans"/>
            </a:endParaRPr>
          </a:p>
          <a:p>
            <a:pPr marL="298450" marR="106680" indent="-286385">
              <a:lnSpc>
                <a:spcPct val="150000"/>
              </a:lnSpc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300" spc="-5" dirty="0">
                <a:latin typeface="Bosch Office Sans"/>
                <a:cs typeface="Bosch Office Sans"/>
              </a:rPr>
              <a:t>IP68 </a:t>
            </a:r>
            <a:r>
              <a:rPr lang="cs-CZ" sz="1300" spc="-5" dirty="0" smtClean="0">
                <a:latin typeface="Bosch Office Sans"/>
                <a:cs typeface="Bosch Office Sans"/>
              </a:rPr>
              <a:t>krytí proti prachu a vodě včetně přihrádky na akumulátor</a:t>
            </a:r>
            <a:endParaRPr sz="1300" dirty="0">
              <a:latin typeface="Bosch Office Sans"/>
              <a:cs typeface="Bosch Office Sans"/>
            </a:endParaRPr>
          </a:p>
          <a:p>
            <a:pPr marL="298450" marR="182880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Intuitivní ovládání s displejem pro vizualizaci a zjednodušení hlavních funkcí včetně nastavení duálního sklonu </a:t>
            </a:r>
            <a:endParaRPr sz="1300" dirty="0">
              <a:latin typeface="Bosch Office Sans"/>
              <a:cs typeface="Bosch Office Sans"/>
            </a:endParaRPr>
          </a:p>
          <a:p>
            <a:pPr marL="298450" marR="313690" indent="-286385">
              <a:lnSpc>
                <a:spcPct val="150000"/>
              </a:lnSpc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Připojení prostřednictvím aplikace </a:t>
            </a:r>
            <a:r>
              <a:rPr lang="cs-CZ" sz="1300" spc="-5" dirty="0" err="1" smtClean="0">
                <a:latin typeface="Bosch Office Sans"/>
                <a:cs typeface="Bosch Office Sans"/>
              </a:rPr>
              <a:t>Leveling</a:t>
            </a:r>
            <a:r>
              <a:rPr lang="cs-CZ" sz="1300" spc="-5" dirty="0" smtClean="0">
                <a:latin typeface="Bosch Office Sans"/>
                <a:cs typeface="Bosch Office Sans"/>
              </a:rPr>
              <a:t> </a:t>
            </a:r>
            <a:r>
              <a:rPr lang="cs-CZ" sz="1300" spc="-5" dirty="0" err="1" smtClean="0">
                <a:latin typeface="Bosch Office Sans"/>
                <a:cs typeface="Bosch Office Sans"/>
              </a:rPr>
              <a:t>Remote</a:t>
            </a:r>
            <a:r>
              <a:rPr lang="cs-CZ" sz="1300" spc="-5" dirty="0" smtClean="0">
                <a:latin typeface="Bosch Office Sans"/>
                <a:cs typeface="Bosch Office Sans"/>
              </a:rPr>
              <a:t> pro vylepšené rozhraní a další funkce</a:t>
            </a:r>
            <a:endParaRPr sz="1300" dirty="0">
              <a:latin typeface="Bosch Office Sans"/>
              <a:cs typeface="Bosch Office Sans"/>
            </a:endParaRPr>
          </a:p>
          <a:p>
            <a:pPr marL="298450" marR="157480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Vysoce kvalitní přijímač s 125 mm přijímací plochou, oboustranným displejem s možností měření v mm a palcích</a:t>
            </a:r>
            <a:endParaRPr sz="1300" dirty="0">
              <a:latin typeface="Bosch Office Sans"/>
              <a:cs typeface="Bosch Office Sans"/>
            </a:endParaRPr>
          </a:p>
          <a:p>
            <a:pPr marL="298450" indent="-28638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Vysoká přesnost měření </a:t>
            </a:r>
            <a:r>
              <a:rPr sz="1300" spc="45" dirty="0" smtClean="0">
                <a:latin typeface="Arial"/>
                <a:cs typeface="Arial"/>
              </a:rPr>
              <a:t>± </a:t>
            </a:r>
            <a:r>
              <a:rPr sz="1300" spc="-5" dirty="0">
                <a:latin typeface="Bosch Office Sans"/>
                <a:cs typeface="Bosch Office Sans"/>
              </a:rPr>
              <a:t>0.05mm/m </a:t>
            </a:r>
            <a:r>
              <a:rPr sz="1300" spc="20" dirty="0">
                <a:latin typeface="Bosch Office Sans"/>
                <a:cs typeface="Bosch Office Sans"/>
              </a:rPr>
              <a:t>(</a:t>
            </a:r>
            <a:r>
              <a:rPr sz="1300" spc="20" dirty="0">
                <a:latin typeface="Arial"/>
                <a:cs typeface="Arial"/>
              </a:rPr>
              <a:t>±</a:t>
            </a:r>
            <a:r>
              <a:rPr sz="1300" spc="-160" dirty="0">
                <a:latin typeface="Arial"/>
                <a:cs typeface="Arial"/>
              </a:rPr>
              <a:t> </a:t>
            </a:r>
            <a:r>
              <a:rPr sz="1300" spc="-5" dirty="0">
                <a:latin typeface="Bosch Office Sans"/>
                <a:cs typeface="Bosch Office Sans"/>
              </a:rPr>
              <a:t>1.5mm/30m)</a:t>
            </a:r>
            <a:endParaRPr sz="1300" dirty="0">
              <a:latin typeface="Bosch Office Sans"/>
              <a:cs typeface="Bosch Office Sans"/>
            </a:endParaRPr>
          </a:p>
          <a:p>
            <a:pPr marL="298450" marR="5080" indent="-286385">
              <a:lnSpc>
                <a:spcPct val="150000"/>
              </a:lnSpc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Rychlá a snadná kalibrace uživatelem </a:t>
            </a:r>
            <a:r>
              <a:rPr sz="1300" spc="-5" dirty="0" smtClean="0">
                <a:latin typeface="Bosch Office Sans"/>
                <a:cs typeface="Bosch Office Sans"/>
              </a:rPr>
              <a:t>(</a:t>
            </a:r>
            <a:r>
              <a:rPr sz="1300" spc="-5" dirty="0" err="1" smtClean="0">
                <a:latin typeface="Bosch Office Sans"/>
                <a:cs typeface="Bosch Office Sans"/>
              </a:rPr>
              <a:t>uCAL</a:t>
            </a:r>
            <a:r>
              <a:rPr sz="1300" spc="-5" dirty="0">
                <a:latin typeface="Bosch Office Sans"/>
                <a:cs typeface="Bosch Office Sans"/>
              </a:rPr>
              <a:t>) </a:t>
            </a:r>
            <a:r>
              <a:rPr lang="cs-CZ" sz="1300" spc="-5" dirty="0" smtClean="0">
                <a:latin typeface="Bosch Office Sans"/>
                <a:cs typeface="Bosch Office Sans"/>
              </a:rPr>
              <a:t>prostřednictvím aplikace, aby bylo zajištěno, že je přistroj stále přesný</a:t>
            </a:r>
            <a:endParaRPr sz="1300" dirty="0">
              <a:latin typeface="Bosch Office Sans"/>
              <a:cs typeface="Bosch Office Sans"/>
            </a:endParaRPr>
          </a:p>
          <a:p>
            <a:pPr marL="297815" marR="126364" indent="-285750">
              <a:lnSpc>
                <a:spcPct val="150000"/>
              </a:lnSpc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lang="cs-CZ" sz="1300" spc="-5" dirty="0" smtClean="0">
                <a:latin typeface="Bosch Office Sans"/>
                <a:cs typeface="Bosch Office Sans"/>
              </a:rPr>
              <a:t>Dlouhá doba chodu s výměnným akumulátorem</a:t>
            </a:r>
            <a:r>
              <a:rPr sz="1300" spc="-5" dirty="0" smtClean="0">
                <a:latin typeface="Bosch Office Sans"/>
                <a:cs typeface="Bosch Office Sans"/>
              </a:rPr>
              <a:t> </a:t>
            </a:r>
            <a:r>
              <a:rPr sz="1300" spc="-5" dirty="0">
                <a:latin typeface="Bosch Office Sans"/>
                <a:cs typeface="Bosch Office Sans"/>
              </a:rPr>
              <a:t>18V </a:t>
            </a:r>
            <a:r>
              <a:rPr lang="cs-CZ" sz="1300" spc="-5" dirty="0" smtClean="0">
                <a:latin typeface="Bosch Office Sans"/>
                <a:cs typeface="Bosch Office Sans"/>
              </a:rPr>
              <a:t>nebo s adaptérem s alkalickými bateriemi</a:t>
            </a:r>
            <a:endParaRPr sz="1300" dirty="0">
              <a:latin typeface="Bosch Office Sans"/>
              <a:cs typeface="Bosch Office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5332" y="1272912"/>
            <a:ext cx="2950845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Model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:</a:t>
            </a:r>
            <a:r>
              <a:rPr sz="1400" b="1" spc="-5" dirty="0">
                <a:latin typeface="Bosch Office Sans"/>
                <a:cs typeface="Bosch Office Sans"/>
              </a:rPr>
              <a:t> </a:t>
            </a:r>
            <a:r>
              <a:rPr sz="1100" spc="-5" dirty="0">
                <a:latin typeface="Bosch Office Sans"/>
                <a:cs typeface="Bosch Office Sans"/>
              </a:rPr>
              <a:t>GRL 600</a:t>
            </a:r>
            <a:r>
              <a:rPr sz="1100" spc="-20" dirty="0">
                <a:latin typeface="Bosch Office Sans"/>
                <a:cs typeface="Bosch Office Sans"/>
              </a:rPr>
              <a:t> </a:t>
            </a:r>
            <a:r>
              <a:rPr sz="1100" spc="-5" dirty="0">
                <a:latin typeface="Bosch Office Sans"/>
                <a:cs typeface="Bosch Office Sans"/>
              </a:rPr>
              <a:t>CHV</a:t>
            </a:r>
            <a:endParaRPr sz="110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cs-CZ" sz="1400" b="1" u="sng" spc="-5" dirty="0" smtClean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Rozsah balení</a:t>
            </a:r>
            <a:r>
              <a:rPr sz="1400" b="1" u="sng" spc="-5" dirty="0" smtClean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:</a:t>
            </a:r>
            <a:r>
              <a:rPr sz="1400" b="1" spc="-5" dirty="0" smtClean="0">
                <a:latin typeface="Bosch Office Sans"/>
                <a:cs typeface="Bosch Office Sans"/>
              </a:rPr>
              <a:t> </a:t>
            </a:r>
            <a:r>
              <a:rPr sz="1100" b="1" spc="-5" dirty="0">
                <a:latin typeface="Bosch Office Sans"/>
                <a:cs typeface="Bosch Office Sans"/>
              </a:rPr>
              <a:t>GRL 600 CHV </a:t>
            </a:r>
            <a:r>
              <a:rPr lang="cs-CZ" sz="1100" spc="-5" dirty="0" smtClean="0">
                <a:latin typeface="Bosch Office Sans"/>
                <a:cs typeface="Bosch Office Sans"/>
              </a:rPr>
              <a:t>rotační laser,</a:t>
            </a:r>
            <a:r>
              <a:rPr sz="1100" spc="-5" dirty="0" smtClean="0">
                <a:latin typeface="Bosch Office Sans"/>
                <a:cs typeface="Bosch Office Sans"/>
              </a:rPr>
              <a:t> </a:t>
            </a:r>
            <a:r>
              <a:rPr sz="1100" b="1" spc="-10" dirty="0">
                <a:latin typeface="Bosch Office Sans"/>
                <a:cs typeface="Bosch Office Sans"/>
              </a:rPr>
              <a:t>LR  </a:t>
            </a:r>
            <a:r>
              <a:rPr sz="1100" b="1" spc="-5" dirty="0">
                <a:latin typeface="Bosch Office Sans"/>
                <a:cs typeface="Bosch Office Sans"/>
              </a:rPr>
              <a:t>60 </a:t>
            </a:r>
            <a:r>
              <a:rPr lang="cs-CZ" sz="1100" spc="-5" dirty="0" smtClean="0">
                <a:latin typeface="Bosch Office Sans"/>
                <a:cs typeface="Bosch Office Sans"/>
              </a:rPr>
              <a:t>přijímač,</a:t>
            </a:r>
            <a:r>
              <a:rPr sz="1100" dirty="0" smtClean="0">
                <a:latin typeface="Bosch Office Sans"/>
                <a:cs typeface="Bosch Office Sans"/>
              </a:rPr>
              <a:t> </a:t>
            </a:r>
            <a:r>
              <a:rPr sz="1100" b="1" spc="-5" dirty="0">
                <a:latin typeface="Bosch Office Sans"/>
                <a:cs typeface="Bosch Office Sans"/>
              </a:rPr>
              <a:t>RB </a:t>
            </a:r>
            <a:r>
              <a:rPr sz="1100" spc="-5" dirty="0">
                <a:latin typeface="Bosch Office Sans"/>
                <a:cs typeface="Bosch Office Sans"/>
              </a:rPr>
              <a:t>60 </a:t>
            </a:r>
            <a:r>
              <a:rPr lang="cs-CZ" sz="1100" spc="-5" dirty="0" smtClean="0">
                <a:latin typeface="Bosch Office Sans"/>
                <a:cs typeface="Bosch Office Sans"/>
              </a:rPr>
              <a:t>držák přijímače</a:t>
            </a:r>
            <a:r>
              <a:rPr sz="1100" spc="-5" dirty="0" smtClean="0">
                <a:latin typeface="Bosch Office Sans"/>
                <a:cs typeface="Bosch Office Sans"/>
              </a:rPr>
              <a:t>,  </a:t>
            </a:r>
            <a:r>
              <a:rPr sz="1100" b="1" spc="-5" dirty="0">
                <a:latin typeface="Bosch Office Sans"/>
                <a:cs typeface="Bosch Office Sans"/>
              </a:rPr>
              <a:t>RC 6 </a:t>
            </a:r>
            <a:r>
              <a:rPr lang="cs-CZ" sz="1100" spc="-5" dirty="0" smtClean="0">
                <a:latin typeface="Bosch Office Sans"/>
                <a:cs typeface="Bosch Office Sans"/>
              </a:rPr>
              <a:t>dálkové ovládání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sz="1100" b="1" spc="-5" dirty="0">
                <a:latin typeface="Bosch Office Sans"/>
                <a:cs typeface="Bosch Office Sans"/>
              </a:rPr>
              <a:t>WM 6 </a:t>
            </a:r>
            <a:r>
              <a:rPr lang="cs-CZ" sz="1100" spc="-5" dirty="0" smtClean="0">
                <a:latin typeface="Bosch Office Sans"/>
                <a:cs typeface="Bosch Office Sans"/>
              </a:rPr>
              <a:t>držák na zeď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sz="1100" b="1" spc="-5" dirty="0">
                <a:latin typeface="Bosch Office Sans"/>
                <a:cs typeface="Bosch Office Sans"/>
              </a:rPr>
              <a:t>GBA  18V </a:t>
            </a:r>
            <a:r>
              <a:rPr sz="1100" b="1" dirty="0">
                <a:latin typeface="Bosch Office Sans"/>
                <a:cs typeface="Bosch Office Sans"/>
              </a:rPr>
              <a:t>4,0Ah </a:t>
            </a:r>
            <a:r>
              <a:rPr sz="1100" b="1" spc="-5" dirty="0">
                <a:latin typeface="Bosch Office Sans"/>
                <a:cs typeface="Bosch Office Sans"/>
              </a:rPr>
              <a:t>ProCore </a:t>
            </a:r>
            <a:r>
              <a:rPr sz="1100" spc="-5" dirty="0">
                <a:latin typeface="Bosch Office Sans"/>
                <a:cs typeface="Bosch Office Sans"/>
              </a:rPr>
              <a:t>LI </a:t>
            </a:r>
            <a:r>
              <a:rPr lang="cs-CZ" sz="1100" spc="-5" dirty="0" smtClean="0">
                <a:latin typeface="Bosch Office Sans"/>
                <a:cs typeface="Bosch Office Sans"/>
              </a:rPr>
              <a:t>akumulátor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sz="1100" b="1" spc="-5" dirty="0">
                <a:latin typeface="Bosch Office Sans"/>
                <a:cs typeface="Bosch Office Sans"/>
              </a:rPr>
              <a:t>GAL 18V-  </a:t>
            </a:r>
            <a:r>
              <a:rPr sz="1100" b="1" dirty="0">
                <a:latin typeface="Bosch Office Sans"/>
                <a:cs typeface="Bosch Office Sans"/>
              </a:rPr>
              <a:t>40 </a:t>
            </a:r>
            <a:r>
              <a:rPr sz="1100" spc="-5" dirty="0">
                <a:latin typeface="Bosch Office Sans"/>
                <a:cs typeface="Bosch Office Sans"/>
              </a:rPr>
              <a:t>LI </a:t>
            </a:r>
            <a:r>
              <a:rPr lang="cs-CZ" sz="1100" spc="-5" dirty="0" smtClean="0">
                <a:latin typeface="Bosch Office Sans"/>
                <a:cs typeface="Bosch Office Sans"/>
              </a:rPr>
              <a:t>nabíječka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sz="1100" b="1" spc="-5" dirty="0">
                <a:latin typeface="Bosch Office Sans"/>
                <a:cs typeface="Bosch Office Sans"/>
              </a:rPr>
              <a:t>BA 1 </a:t>
            </a:r>
            <a:r>
              <a:rPr lang="cs-CZ" sz="1100" spc="-5" dirty="0" smtClean="0">
                <a:latin typeface="Bosch Office Sans"/>
                <a:cs typeface="Bosch Office Sans"/>
              </a:rPr>
              <a:t>adaptér na baterie</a:t>
            </a:r>
            <a:r>
              <a:rPr sz="1100" spc="-5" dirty="0" smtClean="0">
                <a:latin typeface="Bosch Office Sans"/>
                <a:cs typeface="Bosch Office Sans"/>
              </a:rPr>
              <a:t>,</a:t>
            </a:r>
            <a:endParaRPr sz="1100" dirty="0">
              <a:latin typeface="Bosch Office Sans"/>
              <a:cs typeface="Bosch Office Sans"/>
            </a:endParaRPr>
          </a:p>
          <a:p>
            <a:pPr marL="12700" marR="2667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Bosch Office Sans"/>
                <a:cs typeface="Bosch Office Sans"/>
              </a:rPr>
              <a:t>(4) D </a:t>
            </a:r>
            <a:r>
              <a:rPr lang="cs-CZ" sz="1100" spc="-5" dirty="0" smtClean="0">
                <a:latin typeface="Bosch Office Sans"/>
                <a:cs typeface="Bosch Office Sans"/>
              </a:rPr>
              <a:t>baterie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sz="1100" spc="-5" dirty="0">
                <a:latin typeface="Bosch Office Sans"/>
                <a:cs typeface="Bosch Office Sans"/>
              </a:rPr>
              <a:t>(4) </a:t>
            </a:r>
            <a:r>
              <a:rPr sz="1100" dirty="0">
                <a:latin typeface="Bosch Office Sans"/>
                <a:cs typeface="Bosch Office Sans"/>
              </a:rPr>
              <a:t>AA </a:t>
            </a:r>
            <a:r>
              <a:rPr lang="cs-CZ" sz="1100" dirty="0" smtClean="0">
                <a:latin typeface="Bosch Office Sans"/>
                <a:cs typeface="Bosch Office Sans"/>
              </a:rPr>
              <a:t>baterie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lang="cs-CZ" sz="1100" spc="-5" dirty="0" smtClean="0">
                <a:latin typeface="Bosch Office Sans"/>
                <a:cs typeface="Bosch Office Sans"/>
              </a:rPr>
              <a:t>červené brýle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lang="cs-CZ" sz="1100" spc="-5" dirty="0" smtClean="0">
                <a:latin typeface="Bosch Office Sans"/>
                <a:cs typeface="Bosch Office Sans"/>
              </a:rPr>
              <a:t>červená cílová destička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lang="cs-CZ" sz="1100" spc="-5" dirty="0" smtClean="0">
                <a:latin typeface="Bosch Office Sans"/>
                <a:cs typeface="Bosch Office Sans"/>
              </a:rPr>
              <a:t>popruhy na připevnění stativu na kufr</a:t>
            </a:r>
            <a:r>
              <a:rPr sz="1100" spc="-5" dirty="0" smtClean="0">
                <a:latin typeface="Bosch Office Sans"/>
                <a:cs typeface="Bosch Office Sans"/>
              </a:rPr>
              <a:t>, </a:t>
            </a:r>
            <a:r>
              <a:rPr lang="cs-CZ" sz="1100" spc="-5" dirty="0" smtClean="0">
                <a:latin typeface="Bosch Office Sans"/>
                <a:cs typeface="Bosch Office Sans"/>
              </a:rPr>
              <a:t>kufr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8788" y="1082802"/>
            <a:ext cx="1805177" cy="1959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8800" y="199378"/>
            <a:ext cx="1301803" cy="958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300" y="196073"/>
            <a:ext cx="576707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pc="-5" dirty="0"/>
              <a:t>GRL </a:t>
            </a:r>
            <a:r>
              <a:rPr dirty="0"/>
              <a:t>600 </a:t>
            </a:r>
            <a:r>
              <a:rPr spc="-5" dirty="0"/>
              <a:t>CHV </a:t>
            </a:r>
            <a:r>
              <a:rPr lang="cs-CZ" spc="-5" dirty="0" smtClean="0"/>
              <a:t/>
            </a:r>
            <a:br>
              <a:rPr lang="cs-CZ" spc="-5" dirty="0" smtClean="0"/>
            </a:br>
            <a:r>
              <a:rPr lang="cs-CZ" spc="-20" dirty="0" smtClean="0">
                <a:solidFill>
                  <a:srgbClr val="003B6A"/>
                </a:solidFill>
              </a:rPr>
              <a:t>SPECIFIKACE</a:t>
            </a:r>
            <a:endParaRPr spc="-20" dirty="0">
              <a:solidFill>
                <a:srgbClr val="003B6A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900" y="5626884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Bosch Office Sans"/>
                <a:cs typeface="Bosch Office Sans"/>
              </a:rPr>
              <a:t>9</a:t>
            </a:fld>
            <a:endParaRPr sz="1200">
              <a:latin typeface="Bosch Office Sans"/>
              <a:cs typeface="Bosch Office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PT-MT/PXP2</a:t>
            </a:r>
          </a:p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2B3B5"/>
                </a:solidFill>
              </a:rPr>
              <a:t>© </a:t>
            </a:r>
            <a:r>
              <a:rPr spc="-5" dirty="0">
                <a:solidFill>
                  <a:srgbClr val="B2B3B5"/>
                </a:solidFill>
              </a:rPr>
              <a:t>Robert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 </a:t>
            </a:r>
            <a:r>
              <a:rPr spc="-5" dirty="0">
                <a:solidFill>
                  <a:srgbClr val="B2B3B5"/>
                </a:solidFill>
              </a:rPr>
              <a:t>Power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Tools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GmbH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2018.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All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reserved, also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any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the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event</a:t>
            </a:r>
            <a:r>
              <a:rPr spc="1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of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applications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for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20865" y="783026"/>
            <a:ext cx="252869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b="1" u="heavy" spc="-5" dirty="0" smtClean="0">
                <a:uFill>
                  <a:solidFill>
                    <a:srgbClr val="000000"/>
                  </a:solidFill>
                </a:uFill>
                <a:latin typeface="Bosch Office Sans"/>
                <a:cs typeface="Bosch Office Sans"/>
              </a:rPr>
              <a:t>Vlastnosti a výhody</a:t>
            </a:r>
            <a:endParaRPr sz="2000" dirty="0">
              <a:latin typeface="Bosch Office Sans"/>
              <a:cs typeface="Bosch Offic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38CB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3131</Words>
  <Application>Microsoft Office PowerPoint</Application>
  <PresentationFormat>Vlastní</PresentationFormat>
  <Paragraphs>453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Bosch Office Sans</vt:lpstr>
      <vt:lpstr>Calibri</vt:lpstr>
      <vt:lpstr>Times New Roman</vt:lpstr>
      <vt:lpstr>Wingdings</vt:lpstr>
      <vt:lpstr>Wingdings 3</vt:lpstr>
      <vt:lpstr>Office Theme</vt:lpstr>
      <vt:lpstr>Prezentace aplikace PowerPoint</vt:lpstr>
      <vt:lpstr>GRL 600 CHV  ROZKLÍČOVÁNÍ NÁZVU</vt:lpstr>
      <vt:lpstr>VLASTNOSTI A VÝHODY</vt:lpstr>
      <vt:lpstr>GRL 600 CHV</vt:lpstr>
      <vt:lpstr>GRL 600 CHV</vt:lpstr>
      <vt:lpstr>GRL 600 CHV  NAPÁJENÍ</vt:lpstr>
      <vt:lpstr>LR 60</vt:lpstr>
      <vt:lpstr>Prezentace aplikace PowerPoint</vt:lpstr>
      <vt:lpstr>GRL 600 CHV  SPECIFIKACE</vt:lpstr>
      <vt:lpstr>GRL 600 CHV  LR 60 SPECIFIKACE</vt:lpstr>
      <vt:lpstr>PROČ BOSCH?</vt:lpstr>
      <vt:lpstr>GRL 600 CHV  UŽIVATELSKÉ VÝHODY</vt:lpstr>
      <vt:lpstr>GRL 600 CHV  PRODEJNÍ ARGUMETNY</vt:lpstr>
      <vt:lpstr>APLIKACE LEVELLING  REMOTE APP GRL 600 CHV EXTENSION</vt:lpstr>
      <vt:lpstr>GRL 600 CHV  APLIKACE LEVELLING REMOTE – ÚVOD</vt:lpstr>
      <vt:lpstr>GRL 600 CHV  LEVELLING REMOTE – UŽIVATELSKÉ VÝHODY</vt:lpstr>
      <vt:lpstr>GRL 600 CHV LEVELLING REMOTE – PŘEHLED FUNKCÍ</vt:lpstr>
      <vt:lpstr>GRL 600 CHV LEVELLING REMOTE – BLUETOOTH PŘIPOJENÍ</vt:lpstr>
      <vt:lpstr>GRL 600 CHV  LEVELLING REMOTE – OVLÁDÁNÍ ROTAČNÍHO LASERU</vt:lpstr>
      <vt:lpstr>GRL 600 CHV  LEVELLING REMOTE – NASTAVENÍ SKLONU</vt:lpstr>
      <vt:lpstr>GRL 600 CHV  LEVELLING REMOTE – PROFILY</vt:lpstr>
      <vt:lpstr>GRL 600 CHV  LEVELLING REMOTE – ADS</vt:lpstr>
      <vt:lpstr>GRL 600 CHV  LEVELLING REMOTE – MASK MODE</vt:lpstr>
      <vt:lpstr>Prezentace aplikace PowerPoint</vt:lpstr>
      <vt:lpstr>GRL 600 CHV LEVELLING REMOTE – ASISTENT KALIBRACE (uCAL)</vt:lpstr>
      <vt:lpstr>GRL 600 CHV LEVELLING REMOTE – ASISTENT KALIBRACE (uCAL)</vt:lpstr>
      <vt:lpstr>GRL 600 CHV  LEVELLING REMOTE – UZAMČENÍ KLÁVESNICE</vt:lpstr>
      <vt:lpstr>PŘEHLED MODELŮ</vt:lpstr>
      <vt:lpstr>GRL 600 CHV  PŘEHLED MODELŮ A ROZSAH DODÁVKY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FIXED-TERM Graef Matthias (PT-MT/PXP2)</dc:creator>
  <cp:lastModifiedBy>Vajda Petr (PT-BE/SCZ)</cp:lastModifiedBy>
  <cp:revision>50</cp:revision>
  <dcterms:created xsi:type="dcterms:W3CDTF">2020-03-03T08:30:42Z</dcterms:created>
  <dcterms:modified xsi:type="dcterms:W3CDTF">2020-03-24T11:59:28Z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2020-03-03T00:00:00Z</vt:filetime>
  </property>
</Properties>
</file>